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diagrams/data1.xml" ContentType="application/vnd.openxmlformats-officedocument.drawingml.diagramData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302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23" r:id="rId12"/>
    <p:sldId id="284" r:id="rId13"/>
  </p:sldIdLst>
  <p:sldSz cx="9906000" cy="6858000" type="A4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A8F"/>
    <a:srgbClr val="FEC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49" d="100"/>
          <a:sy n="49" d="100"/>
        </p:scale>
        <p:origin x="1149" y="4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536" y="-7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06D041-FC7F-4F0D-B3A0-2DBD2DDDBF22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380583F5-2A08-4A45-916A-74FA64EA77B8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@</a:t>
          </a:r>
          <a:r>
            <a:rPr lang="en-GB" dirty="0" err="1"/>
            <a:t>eplacementscot</a:t>
          </a:r>
          <a:endParaRPr lang="en-GB" dirty="0"/>
        </a:p>
      </dgm:t>
    </dgm:pt>
    <dgm:pt modelId="{77F8A655-6989-4F7E-89F7-B11E133A29DF}" type="parTrans" cxnId="{8E45804D-E208-4F40-B8DC-A4B1F8CBC122}">
      <dgm:prSet/>
      <dgm:spPr/>
      <dgm:t>
        <a:bodyPr/>
        <a:lstStyle/>
        <a:p>
          <a:endParaRPr lang="en-GB"/>
        </a:p>
      </dgm:t>
    </dgm:pt>
    <dgm:pt modelId="{05FDAAFD-4770-4467-A697-97BCCCBEA0DB}" type="sibTrans" cxnId="{8E45804D-E208-4F40-B8DC-A4B1F8CBC122}">
      <dgm:prSet/>
      <dgm:spPr/>
      <dgm:t>
        <a:bodyPr/>
        <a:lstStyle/>
        <a:p>
          <a:endParaRPr lang="en-GB"/>
        </a:p>
      </dgm:t>
    </dgm:pt>
    <dgm:pt modelId="{B21C509A-3717-4EA2-BC48-2BE09A44AAEF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/</a:t>
          </a:r>
          <a:r>
            <a:rPr lang="en-GB" dirty="0" err="1"/>
            <a:t>eplacementscot</a:t>
          </a:r>
          <a:endParaRPr lang="en-GB" dirty="0"/>
        </a:p>
      </dgm:t>
    </dgm:pt>
    <dgm:pt modelId="{422A2838-CE01-465B-92B9-CD483090069E}" type="parTrans" cxnId="{098D0D44-38BC-4970-BE87-6931AE591AFA}">
      <dgm:prSet/>
      <dgm:spPr/>
      <dgm:t>
        <a:bodyPr/>
        <a:lstStyle/>
        <a:p>
          <a:endParaRPr lang="en-GB"/>
        </a:p>
      </dgm:t>
    </dgm:pt>
    <dgm:pt modelId="{632D7F42-E0DE-4CAB-8E7E-35BD14EF9ED5}" type="sibTrans" cxnId="{098D0D44-38BC-4970-BE87-6931AE591AFA}">
      <dgm:prSet/>
      <dgm:spPr/>
      <dgm:t>
        <a:bodyPr/>
        <a:lstStyle/>
        <a:p>
          <a:endParaRPr lang="en-GB"/>
        </a:p>
      </dgm:t>
    </dgm:pt>
    <dgm:pt modelId="{6D3CCF22-4CCA-426D-9F3F-7B8BF772AEDB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 err="1"/>
            <a:t>eplacementscot</a:t>
          </a:r>
          <a:endParaRPr lang="en-GB" dirty="0"/>
        </a:p>
      </dgm:t>
    </dgm:pt>
    <dgm:pt modelId="{6D2CAD3C-6FC1-4C79-99F0-CEAA752E10FE}" type="parTrans" cxnId="{274EE1A2-B2B3-4605-BDD8-11C7488B7D98}">
      <dgm:prSet/>
      <dgm:spPr/>
      <dgm:t>
        <a:bodyPr/>
        <a:lstStyle/>
        <a:p>
          <a:endParaRPr lang="en-GB"/>
        </a:p>
      </dgm:t>
    </dgm:pt>
    <dgm:pt modelId="{60DBF96B-8B5F-4AE0-939E-DE6845DB3372}" type="sibTrans" cxnId="{274EE1A2-B2B3-4605-BDD8-11C7488B7D98}">
      <dgm:prSet/>
      <dgm:spPr/>
      <dgm:t>
        <a:bodyPr/>
        <a:lstStyle/>
        <a:p>
          <a:endParaRPr lang="en-GB"/>
        </a:p>
      </dgm:t>
    </dgm:pt>
    <dgm:pt modelId="{A27BCF43-BF78-43D7-B84A-315852558F6C}">
      <dgm:prSet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e-Placement Scotland</a:t>
          </a:r>
        </a:p>
      </dgm:t>
    </dgm:pt>
    <dgm:pt modelId="{AC13DEFB-9DD7-487A-9D4C-37C709B79009}" type="parTrans" cxnId="{992A10F3-C0CA-4C0A-9546-487A5F5E6843}">
      <dgm:prSet/>
      <dgm:spPr/>
      <dgm:t>
        <a:bodyPr/>
        <a:lstStyle/>
        <a:p>
          <a:endParaRPr lang="en-GB"/>
        </a:p>
      </dgm:t>
    </dgm:pt>
    <dgm:pt modelId="{B3F861A3-6E02-412C-AB28-06A5C6A6D0AB}" type="sibTrans" cxnId="{992A10F3-C0CA-4C0A-9546-487A5F5E6843}">
      <dgm:prSet/>
      <dgm:spPr/>
      <dgm:t>
        <a:bodyPr/>
        <a:lstStyle/>
        <a:p>
          <a:endParaRPr lang="en-GB"/>
        </a:p>
      </dgm:t>
    </dgm:pt>
    <dgm:pt modelId="{A176BC48-FED8-4D71-ACBB-879332C4E36C}" type="pres">
      <dgm:prSet presAssocID="{6A06D041-FC7F-4F0D-B3A0-2DBD2DDDBF22}" presName="linearFlow" presStyleCnt="0">
        <dgm:presLayoutVars>
          <dgm:dir/>
          <dgm:resizeHandles val="exact"/>
        </dgm:presLayoutVars>
      </dgm:prSet>
      <dgm:spPr/>
    </dgm:pt>
    <dgm:pt modelId="{93135D5E-7137-4255-A06A-4471147E2E37}" type="pres">
      <dgm:prSet presAssocID="{380583F5-2A08-4A45-916A-74FA64EA77B8}" presName="composite" presStyleCnt="0"/>
      <dgm:spPr/>
    </dgm:pt>
    <dgm:pt modelId="{EC0D5663-BF58-4BF3-957A-89789277DFB8}" type="pres">
      <dgm:prSet presAssocID="{380583F5-2A08-4A45-916A-74FA64EA77B8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rgbClr val="673A8F"/>
          </a:solidFill>
        </a:ln>
      </dgm:spPr>
    </dgm:pt>
    <dgm:pt modelId="{0B44635F-5159-4FBB-9CE6-3104F73DAF13}" type="pres">
      <dgm:prSet presAssocID="{380583F5-2A08-4A45-916A-74FA64EA77B8}" presName="txShp" presStyleLbl="node1" presStyleIdx="0" presStyleCnt="4">
        <dgm:presLayoutVars>
          <dgm:bulletEnabled val="1"/>
        </dgm:presLayoutVars>
      </dgm:prSet>
      <dgm:spPr/>
    </dgm:pt>
    <dgm:pt modelId="{D4447B6F-9F35-4CD1-9A8F-44D76255C70B}" type="pres">
      <dgm:prSet presAssocID="{05FDAAFD-4770-4467-A697-97BCCCBEA0DB}" presName="spacing" presStyleCnt="0"/>
      <dgm:spPr/>
    </dgm:pt>
    <dgm:pt modelId="{B6BB91DC-D1C3-4172-82A1-DEBCC1CA1097}" type="pres">
      <dgm:prSet presAssocID="{B21C509A-3717-4EA2-BC48-2BE09A44AAEF}" presName="composite" presStyleCnt="0"/>
      <dgm:spPr/>
    </dgm:pt>
    <dgm:pt modelId="{4C892936-B6F6-43AA-86BE-FFD89D446DD6}" type="pres">
      <dgm:prSet presAssocID="{B21C509A-3717-4EA2-BC48-2BE09A44AAEF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rgbClr val="673A8F"/>
          </a:solidFill>
        </a:ln>
      </dgm:spPr>
    </dgm:pt>
    <dgm:pt modelId="{C69E9530-015B-4F1A-892B-59322B48D19F}" type="pres">
      <dgm:prSet presAssocID="{B21C509A-3717-4EA2-BC48-2BE09A44AAEF}" presName="txShp" presStyleLbl="node1" presStyleIdx="1" presStyleCnt="4">
        <dgm:presLayoutVars>
          <dgm:bulletEnabled val="1"/>
        </dgm:presLayoutVars>
      </dgm:prSet>
      <dgm:spPr/>
    </dgm:pt>
    <dgm:pt modelId="{71CD41BF-543F-4B0A-8CA8-7F629F1E0F29}" type="pres">
      <dgm:prSet presAssocID="{632D7F42-E0DE-4CAB-8E7E-35BD14EF9ED5}" presName="spacing" presStyleCnt="0"/>
      <dgm:spPr/>
    </dgm:pt>
    <dgm:pt modelId="{98455429-30A9-45AA-85FC-E94CEDB50DA5}" type="pres">
      <dgm:prSet presAssocID="{6D3CCF22-4CCA-426D-9F3F-7B8BF772AEDB}" presName="composite" presStyleCnt="0"/>
      <dgm:spPr/>
    </dgm:pt>
    <dgm:pt modelId="{2E858412-7937-418E-8182-6B5829457FE9}" type="pres">
      <dgm:prSet presAssocID="{6D3CCF22-4CCA-426D-9F3F-7B8BF772AEDB}" presName="imgShp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rgbClr val="673A8F"/>
          </a:solidFill>
        </a:ln>
      </dgm:spPr>
    </dgm:pt>
    <dgm:pt modelId="{7E45697B-AF9C-41B8-92D8-885C4E265A04}" type="pres">
      <dgm:prSet presAssocID="{6D3CCF22-4CCA-426D-9F3F-7B8BF772AEDB}" presName="txShp" presStyleLbl="node1" presStyleIdx="2" presStyleCnt="4">
        <dgm:presLayoutVars>
          <dgm:bulletEnabled val="1"/>
        </dgm:presLayoutVars>
      </dgm:prSet>
      <dgm:spPr/>
    </dgm:pt>
    <dgm:pt modelId="{81AEFCE0-ABEF-4577-8B71-694D0706BC1A}" type="pres">
      <dgm:prSet presAssocID="{60DBF96B-8B5F-4AE0-939E-DE6845DB3372}" presName="spacing" presStyleCnt="0"/>
      <dgm:spPr/>
    </dgm:pt>
    <dgm:pt modelId="{7A0E1558-18A5-4AA3-851E-8D5E61A1F04F}" type="pres">
      <dgm:prSet presAssocID="{A27BCF43-BF78-43D7-B84A-315852558F6C}" presName="composite" presStyleCnt="0"/>
      <dgm:spPr/>
    </dgm:pt>
    <dgm:pt modelId="{B1CF0706-9A72-4597-969E-E62A18F1E49C}" type="pres">
      <dgm:prSet presAssocID="{A27BCF43-BF78-43D7-B84A-315852558F6C}" presName="imgShp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rgbClr val="673A8F"/>
          </a:solidFill>
        </a:ln>
      </dgm:spPr>
    </dgm:pt>
    <dgm:pt modelId="{5B0780C5-0541-4019-8E6D-DBD1ACC451F0}" type="pres">
      <dgm:prSet presAssocID="{A27BCF43-BF78-43D7-B84A-315852558F6C}" presName="txShp" presStyleLbl="node1" presStyleIdx="3" presStyleCnt="4">
        <dgm:presLayoutVars>
          <dgm:bulletEnabled val="1"/>
        </dgm:presLayoutVars>
      </dgm:prSet>
      <dgm:spPr/>
    </dgm:pt>
  </dgm:ptLst>
  <dgm:cxnLst>
    <dgm:cxn modelId="{098D0D44-38BC-4970-BE87-6931AE591AFA}" srcId="{6A06D041-FC7F-4F0D-B3A0-2DBD2DDDBF22}" destId="{B21C509A-3717-4EA2-BC48-2BE09A44AAEF}" srcOrd="1" destOrd="0" parTransId="{422A2838-CE01-465B-92B9-CD483090069E}" sibTransId="{632D7F42-E0DE-4CAB-8E7E-35BD14EF9ED5}"/>
    <dgm:cxn modelId="{6AEFC74C-658F-4BC3-BA56-85C66A931416}" type="presOf" srcId="{6A06D041-FC7F-4F0D-B3A0-2DBD2DDDBF22}" destId="{A176BC48-FED8-4D71-ACBB-879332C4E36C}" srcOrd="0" destOrd="0" presId="urn:microsoft.com/office/officeart/2005/8/layout/vList3"/>
    <dgm:cxn modelId="{8E45804D-E208-4F40-B8DC-A4B1F8CBC122}" srcId="{6A06D041-FC7F-4F0D-B3A0-2DBD2DDDBF22}" destId="{380583F5-2A08-4A45-916A-74FA64EA77B8}" srcOrd="0" destOrd="0" parTransId="{77F8A655-6989-4F7E-89F7-B11E133A29DF}" sibTransId="{05FDAAFD-4770-4467-A697-97BCCCBEA0DB}"/>
    <dgm:cxn modelId="{06CE826F-477C-47F4-87C9-666F41F3859E}" type="presOf" srcId="{6D3CCF22-4CCA-426D-9F3F-7B8BF772AEDB}" destId="{7E45697B-AF9C-41B8-92D8-885C4E265A04}" srcOrd="0" destOrd="0" presId="urn:microsoft.com/office/officeart/2005/8/layout/vList3"/>
    <dgm:cxn modelId="{274EE1A2-B2B3-4605-BDD8-11C7488B7D98}" srcId="{6A06D041-FC7F-4F0D-B3A0-2DBD2DDDBF22}" destId="{6D3CCF22-4CCA-426D-9F3F-7B8BF772AEDB}" srcOrd="2" destOrd="0" parTransId="{6D2CAD3C-6FC1-4C79-99F0-CEAA752E10FE}" sibTransId="{60DBF96B-8B5F-4AE0-939E-DE6845DB3372}"/>
    <dgm:cxn modelId="{6215A7E3-CB77-468B-B35B-6B5B8BA9C031}" type="presOf" srcId="{B21C509A-3717-4EA2-BC48-2BE09A44AAEF}" destId="{C69E9530-015B-4F1A-892B-59322B48D19F}" srcOrd="0" destOrd="0" presId="urn:microsoft.com/office/officeart/2005/8/layout/vList3"/>
    <dgm:cxn modelId="{00DAFFE5-19FD-4B60-B0C5-0BB97120BE40}" type="presOf" srcId="{380583F5-2A08-4A45-916A-74FA64EA77B8}" destId="{0B44635F-5159-4FBB-9CE6-3104F73DAF13}" srcOrd="0" destOrd="0" presId="urn:microsoft.com/office/officeart/2005/8/layout/vList3"/>
    <dgm:cxn modelId="{992A10F3-C0CA-4C0A-9546-487A5F5E6843}" srcId="{6A06D041-FC7F-4F0D-B3A0-2DBD2DDDBF22}" destId="{A27BCF43-BF78-43D7-B84A-315852558F6C}" srcOrd="3" destOrd="0" parTransId="{AC13DEFB-9DD7-487A-9D4C-37C709B79009}" sibTransId="{B3F861A3-6E02-412C-AB28-06A5C6A6D0AB}"/>
    <dgm:cxn modelId="{B07274FE-E79A-44A6-9800-08D64C9C39B1}" type="presOf" srcId="{A27BCF43-BF78-43D7-B84A-315852558F6C}" destId="{5B0780C5-0541-4019-8E6D-DBD1ACC451F0}" srcOrd="0" destOrd="0" presId="urn:microsoft.com/office/officeart/2005/8/layout/vList3"/>
    <dgm:cxn modelId="{24C85807-256E-4A29-95FC-3E2C2C67E6E0}" type="presParOf" srcId="{A176BC48-FED8-4D71-ACBB-879332C4E36C}" destId="{93135D5E-7137-4255-A06A-4471147E2E37}" srcOrd="0" destOrd="0" presId="urn:microsoft.com/office/officeart/2005/8/layout/vList3"/>
    <dgm:cxn modelId="{04ADE127-6ED2-4C93-956C-C18FB60E1E8D}" type="presParOf" srcId="{93135D5E-7137-4255-A06A-4471147E2E37}" destId="{EC0D5663-BF58-4BF3-957A-89789277DFB8}" srcOrd="0" destOrd="0" presId="urn:microsoft.com/office/officeart/2005/8/layout/vList3"/>
    <dgm:cxn modelId="{1BF28739-4F36-4810-8EA9-37342606FBEB}" type="presParOf" srcId="{93135D5E-7137-4255-A06A-4471147E2E37}" destId="{0B44635F-5159-4FBB-9CE6-3104F73DAF13}" srcOrd="1" destOrd="0" presId="urn:microsoft.com/office/officeart/2005/8/layout/vList3"/>
    <dgm:cxn modelId="{6EE009B1-5FED-4822-8C91-C5691AF3FA85}" type="presParOf" srcId="{A176BC48-FED8-4D71-ACBB-879332C4E36C}" destId="{D4447B6F-9F35-4CD1-9A8F-44D76255C70B}" srcOrd="1" destOrd="0" presId="urn:microsoft.com/office/officeart/2005/8/layout/vList3"/>
    <dgm:cxn modelId="{EE659C33-E169-43F1-8D19-313F5B638BFB}" type="presParOf" srcId="{A176BC48-FED8-4D71-ACBB-879332C4E36C}" destId="{B6BB91DC-D1C3-4172-82A1-DEBCC1CA1097}" srcOrd="2" destOrd="0" presId="urn:microsoft.com/office/officeart/2005/8/layout/vList3"/>
    <dgm:cxn modelId="{D64C5043-3B5C-4231-AB1F-9F792512D7B2}" type="presParOf" srcId="{B6BB91DC-D1C3-4172-82A1-DEBCC1CA1097}" destId="{4C892936-B6F6-43AA-86BE-FFD89D446DD6}" srcOrd="0" destOrd="0" presId="urn:microsoft.com/office/officeart/2005/8/layout/vList3"/>
    <dgm:cxn modelId="{079B9575-8945-4005-A301-2A491438E67C}" type="presParOf" srcId="{B6BB91DC-D1C3-4172-82A1-DEBCC1CA1097}" destId="{C69E9530-015B-4F1A-892B-59322B48D19F}" srcOrd="1" destOrd="0" presId="urn:microsoft.com/office/officeart/2005/8/layout/vList3"/>
    <dgm:cxn modelId="{081868BC-2F4D-47F9-BB3E-382E03F8C878}" type="presParOf" srcId="{A176BC48-FED8-4D71-ACBB-879332C4E36C}" destId="{71CD41BF-543F-4B0A-8CA8-7F629F1E0F29}" srcOrd="3" destOrd="0" presId="urn:microsoft.com/office/officeart/2005/8/layout/vList3"/>
    <dgm:cxn modelId="{C9C80C8D-A918-4758-9529-3509EC2D2485}" type="presParOf" srcId="{A176BC48-FED8-4D71-ACBB-879332C4E36C}" destId="{98455429-30A9-45AA-85FC-E94CEDB50DA5}" srcOrd="4" destOrd="0" presId="urn:microsoft.com/office/officeart/2005/8/layout/vList3"/>
    <dgm:cxn modelId="{EE34E413-3CCD-4DBC-AB8C-8564CCA8C36D}" type="presParOf" srcId="{98455429-30A9-45AA-85FC-E94CEDB50DA5}" destId="{2E858412-7937-418E-8182-6B5829457FE9}" srcOrd="0" destOrd="0" presId="urn:microsoft.com/office/officeart/2005/8/layout/vList3"/>
    <dgm:cxn modelId="{2800EFD7-8B11-4748-92B3-94E5E4B92C0E}" type="presParOf" srcId="{98455429-30A9-45AA-85FC-E94CEDB50DA5}" destId="{7E45697B-AF9C-41B8-92D8-885C4E265A04}" srcOrd="1" destOrd="0" presId="urn:microsoft.com/office/officeart/2005/8/layout/vList3"/>
    <dgm:cxn modelId="{6BEA1F9B-9F02-4C2F-A3EB-A9819E3BA766}" type="presParOf" srcId="{A176BC48-FED8-4D71-ACBB-879332C4E36C}" destId="{81AEFCE0-ABEF-4577-8B71-694D0706BC1A}" srcOrd="5" destOrd="0" presId="urn:microsoft.com/office/officeart/2005/8/layout/vList3"/>
    <dgm:cxn modelId="{71BDE804-0354-4F18-B0A8-F60E231D46D8}" type="presParOf" srcId="{A176BC48-FED8-4D71-ACBB-879332C4E36C}" destId="{7A0E1558-18A5-4AA3-851E-8D5E61A1F04F}" srcOrd="6" destOrd="0" presId="urn:microsoft.com/office/officeart/2005/8/layout/vList3"/>
    <dgm:cxn modelId="{E2AAAD70-2FEA-4198-9A58-3934F45FA9A8}" type="presParOf" srcId="{7A0E1558-18A5-4AA3-851E-8D5E61A1F04F}" destId="{B1CF0706-9A72-4597-969E-E62A18F1E49C}" srcOrd="0" destOrd="0" presId="urn:microsoft.com/office/officeart/2005/8/layout/vList3"/>
    <dgm:cxn modelId="{1D08046A-0F44-407D-8120-51CA69B41CE9}" type="presParOf" srcId="{7A0E1558-18A5-4AA3-851E-8D5E61A1F04F}" destId="{5B0780C5-0541-4019-8E6D-DBD1ACC451F0}" srcOrd="1" destOrd="0" presId="urn:microsoft.com/office/officeart/2005/8/layout/vLis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4635F-5159-4FBB-9CE6-3104F73DAF13}">
      <dsp:nvSpPr>
        <dsp:cNvPr id="0" name=""/>
        <dsp:cNvSpPr/>
      </dsp:nvSpPr>
      <dsp:spPr>
        <a:xfrm rot="10800000">
          <a:off x="1331949" y="370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@</a:t>
          </a: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370"/>
        <a:ext cx="4183809" cy="888688"/>
      </dsp:txXfrm>
    </dsp:sp>
    <dsp:sp modelId="{EC0D5663-BF58-4BF3-957A-89789277DFB8}">
      <dsp:nvSpPr>
        <dsp:cNvPr id="0" name=""/>
        <dsp:cNvSpPr/>
      </dsp:nvSpPr>
      <dsp:spPr>
        <a:xfrm>
          <a:off x="887605" y="370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E9530-015B-4F1A-892B-59322B48D19F}">
      <dsp:nvSpPr>
        <dsp:cNvPr id="0" name=""/>
        <dsp:cNvSpPr/>
      </dsp:nvSpPr>
      <dsp:spPr>
        <a:xfrm rot="10800000">
          <a:off x="1331949" y="1154340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/</a:t>
          </a: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1154340"/>
        <a:ext cx="4183809" cy="888688"/>
      </dsp:txXfrm>
    </dsp:sp>
    <dsp:sp modelId="{4C892936-B6F6-43AA-86BE-FFD89D446DD6}">
      <dsp:nvSpPr>
        <dsp:cNvPr id="0" name=""/>
        <dsp:cNvSpPr/>
      </dsp:nvSpPr>
      <dsp:spPr>
        <a:xfrm>
          <a:off x="887605" y="1154340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5697B-AF9C-41B8-92D8-885C4E265A04}">
      <dsp:nvSpPr>
        <dsp:cNvPr id="0" name=""/>
        <dsp:cNvSpPr/>
      </dsp:nvSpPr>
      <dsp:spPr>
        <a:xfrm rot="10800000">
          <a:off x="1331949" y="2308309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2308309"/>
        <a:ext cx="4183809" cy="888688"/>
      </dsp:txXfrm>
    </dsp:sp>
    <dsp:sp modelId="{2E858412-7937-418E-8182-6B5829457FE9}">
      <dsp:nvSpPr>
        <dsp:cNvPr id="0" name=""/>
        <dsp:cNvSpPr/>
      </dsp:nvSpPr>
      <dsp:spPr>
        <a:xfrm>
          <a:off x="887605" y="2308309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780C5-0541-4019-8E6D-DBD1ACC451F0}">
      <dsp:nvSpPr>
        <dsp:cNvPr id="0" name=""/>
        <dsp:cNvSpPr/>
      </dsp:nvSpPr>
      <dsp:spPr>
        <a:xfrm rot="10800000">
          <a:off x="1331949" y="3462278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e-Placement Scotland</a:t>
          </a:r>
        </a:p>
      </dsp:txBody>
      <dsp:txXfrm rot="10800000">
        <a:off x="1554121" y="3462278"/>
        <a:ext cx="4183809" cy="888688"/>
      </dsp:txXfrm>
    </dsp:sp>
    <dsp:sp modelId="{B1CF0706-9A72-4597-969E-E62A18F1E49C}">
      <dsp:nvSpPr>
        <dsp:cNvPr id="0" name=""/>
        <dsp:cNvSpPr/>
      </dsp:nvSpPr>
      <dsp:spPr>
        <a:xfrm>
          <a:off x="887605" y="3462278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225DA-FD19-9946-9AE9-1A5EC8C6D07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368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00BA8-AD24-B545-8B19-66BF5EDF8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9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0BA8-AD24-B545-8B19-66BF5EDF8D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0BA8-AD24-B545-8B19-66BF5EDF8D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4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9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6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35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8638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35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713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75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9825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386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8930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292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317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4813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1685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192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4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09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9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85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4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3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46AB-9C28-48F8-AA04-7F29F3F5CF4B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4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21/03/2023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08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placementscotland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nicola.taylor@scotlandIS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qf.org.uk/about-the-framework/interactive-framewor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7339" y="2109168"/>
            <a:ext cx="4685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 Mapping </a:t>
            </a:r>
          </a:p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SCQF Level 7 -9</a:t>
            </a:r>
          </a:p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HNC, HND and BSc</a:t>
            </a:r>
          </a:p>
        </p:txBody>
      </p:sp>
    </p:spTree>
    <p:extLst>
      <p:ext uri="{BB962C8B-B14F-4D97-AF65-F5344CB8AC3E}">
        <p14:creationId xmlns:p14="http://schemas.microsoft.com/office/powerpoint/2010/main" val="2391001610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145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Next steps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AA3A2BA-7154-095E-5736-3FF4603A71D7}"/>
              </a:ext>
            </a:extLst>
          </p:cNvPr>
          <p:cNvSpPr txBox="1">
            <a:spLocks/>
          </p:cNvSpPr>
          <p:nvPr/>
        </p:nvSpPr>
        <p:spPr>
          <a:xfrm>
            <a:off x="833437" y="1621186"/>
            <a:ext cx="89313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hlinkClick r:id="rId3"/>
              </a:rPr>
              <a:t>www.e-placementscotland.com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</a:rPr>
              <a:t> for example jobs, employer resources</a:t>
            </a:r>
          </a:p>
          <a:p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</a:rPr>
              <a:t>Get in touch with Nicola Taylor at </a:t>
            </a:r>
            <a:r>
              <a:rPr lang="en-GB" sz="2400" dirty="0" err="1">
                <a:latin typeface="Garamond" panose="02020404030301010803" pitchFamily="18" charset="0"/>
                <a:ea typeface="Calibri" panose="020F0502020204030204" pitchFamily="34" charset="0"/>
                <a:hlinkClick r:id="rId4"/>
              </a:rPr>
              <a:t>nicola.taylor@scotlandIS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</a:rPr>
              <a:t> to find out more about advertising a vacancy for </a:t>
            </a:r>
            <a:r>
              <a:rPr lang="en-GB" sz="2400">
                <a:latin typeface="Garamond" panose="02020404030301010803" pitchFamily="18" charset="0"/>
                <a:ea typeface="Calibri" panose="020F0502020204030204" pitchFamily="34" charset="0"/>
              </a:rPr>
              <a:t>an intern.</a:t>
            </a:r>
            <a:endParaRPr lang="en-GB" sz="2400" dirty="0"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4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7" y="304742"/>
            <a:ext cx="8543925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73A8F"/>
                </a:solidFill>
              </a:rPr>
              <a:t>Keep in touch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896216"/>
              </p:ext>
            </p:extLst>
          </p:nvPr>
        </p:nvGraphicFramePr>
        <p:xfrm>
          <a:off x="1640231" y="1526788"/>
          <a:ext cx="662553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580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5528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e-Placement Scotland creates paid placement opportunities for college and university students across Scotland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This information is designed for potential employers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The information explains the typical skills you can expect from a college and university student in Scotland: on software development and web development courses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This information was gleaned from college and university courses listings. Some offer specialisms, so worth reaching out to your local college/ uni.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The resources have been developed as part of the Tech Ecosystem in Scotland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424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Software Development, 1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st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first year at college or university, students will have achieved level 7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know at least one programming language and associated IDE. For many this will be Python, C# or Java.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be able to write code in this language, based on some requirements, run tests and write up in a report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practical work, which may be available on their GitHub links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college leavers will be awarded an HNC, university leavers will have 120 credits or Certificate of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43253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Software Development, 2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nd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second year at college or university, students will have achieved level 8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have had experience of more than one programming language and associated IDEs. For many this will include Python, C# or Java. Some introduce specialisms </a:t>
            </a:r>
            <a:r>
              <a:rPr lang="en-GB" dirty="0" err="1">
                <a:latin typeface="Garamond" panose="02020404030301010803" pitchFamily="18" charset="0"/>
              </a:rPr>
              <a:t>eg</a:t>
            </a:r>
            <a:r>
              <a:rPr lang="en-GB" dirty="0">
                <a:latin typeface="Garamond" panose="02020404030301010803" pitchFamily="18" charset="0"/>
              </a:rPr>
              <a:t>  C++/ Unity.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be able to write code, based on some requirements, run tests and write up in a report. They will be able to link to APIs, for example link to a database and run SQL queries.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project work, which should be available on their GitHub links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college leavers will be awarded an HND, university leavers will have 240 credits or Diploma of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80645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Software Development, 3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rd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third year at university, students will have achieved level 9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have gained further experience of coding, software design and testing. They will have had experience of software project management.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various projects, which may be available on their GitHub links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university leavers will have 360 credits or a BSc degree</a:t>
            </a:r>
          </a:p>
        </p:txBody>
      </p:sp>
    </p:spTree>
    <p:extLst>
      <p:ext uri="{BB962C8B-B14F-4D97-AF65-F5344CB8AC3E}">
        <p14:creationId xmlns:p14="http://schemas.microsoft.com/office/powerpoint/2010/main" val="19298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Web Development, 1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st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first year at college or university, students will have achieved level 7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know at least one web development language and associated IDE. For many this will be </a:t>
            </a:r>
            <a:r>
              <a:rPr lang="en-GB" dirty="0" err="1">
                <a:latin typeface="Garamond" panose="02020404030301010803" pitchFamily="18" charset="0"/>
              </a:rPr>
              <a:t>Javascript</a:t>
            </a:r>
            <a:r>
              <a:rPr lang="en-GB" dirty="0">
                <a:latin typeface="Garamond" panose="02020404030301010803" pitchFamily="18" charset="0"/>
              </a:rPr>
              <a:t> with HTML/CSS.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be able to design and develop websites in this language and a CMS, based on some requirements, run tests and write up in a report.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practical work, which may be available online or on their GitHub links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college leavers will be awarded an HNC, university leavers will have 120 credits or Certificate of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358051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Web Development, 2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nd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first year at college or university, students will have achieved level 8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be able to design and develop interactive websites, gathering requirements, conducting SEO and evaluating the user experience.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practical work, which may be available online or on their GitHub links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college leavers will be awarded an HND, university leavers will have 240 credits or Certificate of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4168074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Web Development, 3</a:t>
            </a:r>
            <a:r>
              <a:rPr lang="en-GB" b="1" baseline="30000" dirty="0">
                <a:solidFill>
                  <a:srgbClr val="673A8F"/>
                </a:solidFill>
                <a:latin typeface="Garamond" panose="02020404030301010803" pitchFamily="18" charset="0"/>
              </a:rPr>
              <a:t>rd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At the end of third year at university, students will have achieved level 9 credits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https://scqf.org.uk/about-the-framework/interactive-framework/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>
                <a:latin typeface="Garamond" panose="02020404030301010803" pitchFamily="18" charset="0"/>
              </a:rPr>
              <a:t>Students will have gained further experience of web design &amp; development. They will have had experience of web dev project management.</a:t>
            </a:r>
          </a:p>
          <a:p>
            <a:r>
              <a:rPr lang="en-GB" dirty="0">
                <a:latin typeface="Garamond" panose="02020404030301010803" pitchFamily="18" charset="0"/>
              </a:rPr>
              <a:t>They will have completed various projects, which may be available online </a:t>
            </a:r>
          </a:p>
          <a:p>
            <a:r>
              <a:rPr lang="en-GB" dirty="0">
                <a:latin typeface="Garamond" panose="02020404030301010803" pitchFamily="18" charset="0"/>
              </a:rPr>
              <a:t>Successful university leavers will have 360 credits or a BSc degree</a:t>
            </a:r>
          </a:p>
        </p:txBody>
      </p:sp>
    </p:spTree>
    <p:extLst>
      <p:ext uri="{BB962C8B-B14F-4D97-AF65-F5344CB8AC3E}">
        <p14:creationId xmlns:p14="http://schemas.microsoft.com/office/powerpoint/2010/main" val="218971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In general….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/>
          </a:bodyPr>
          <a:lstStyle/>
          <a:p>
            <a:r>
              <a:rPr lang="en-GB" dirty="0">
                <a:latin typeface="Garamond" panose="02020404030301010803" pitchFamily="18" charset="0"/>
              </a:rPr>
              <a:t>Computing students in Scotland have access to high quality labs and all courses include practical assessments</a:t>
            </a:r>
          </a:p>
          <a:p>
            <a:r>
              <a:rPr lang="en-GB" dirty="0">
                <a:latin typeface="Garamond" panose="02020404030301010803" pitchFamily="18" charset="0"/>
              </a:rPr>
              <a:t>The first two years of college (HNC/HND) include high levels of timetabled classes, allowing students to gain a lot of practical experience in lab settings</a:t>
            </a:r>
          </a:p>
          <a:p>
            <a:r>
              <a:rPr lang="en-GB" dirty="0">
                <a:latin typeface="Garamond" panose="02020404030301010803" pitchFamily="18" charset="0"/>
              </a:rPr>
              <a:t>Many college students join a university course directly into third year </a:t>
            </a:r>
          </a:p>
        </p:txBody>
      </p:sp>
    </p:spTree>
    <p:extLst>
      <p:ext uri="{BB962C8B-B14F-4D97-AF65-F5344CB8AC3E}">
        <p14:creationId xmlns:p14="http://schemas.microsoft.com/office/powerpoint/2010/main" val="252871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15FC73EE9D214E899B5BB6C6ED0987" ma:contentTypeVersion="12" ma:contentTypeDescription="Create a new document." ma:contentTypeScope="" ma:versionID="c8e27a153e62f8c99da311a4a2881f46">
  <xsd:schema xmlns:xsd="http://www.w3.org/2001/XMLSchema" xmlns:xs="http://www.w3.org/2001/XMLSchema" xmlns:p="http://schemas.microsoft.com/office/2006/metadata/properties" xmlns:ns2="6d53d2fe-8bbc-4d69-9528-6aa42ef85155" xmlns:ns3="de8f2e7e-a28a-4720-908b-b7701c252025" targetNamespace="http://schemas.microsoft.com/office/2006/metadata/properties" ma:root="true" ma:fieldsID="ea8eac9843612fa628e3f9e4a0faa67a" ns2:_="" ns3:_="">
    <xsd:import namespace="6d53d2fe-8bbc-4d69-9528-6aa42ef85155"/>
    <xsd:import namespace="de8f2e7e-a28a-4720-908b-b7701c25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3d2fe-8bbc-4d69-9528-6aa42ef851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777a506-c0c1-4ec0-93f5-25eca8ea4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8f2e7e-a28a-4720-908b-b7701c25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c0e8bc-95f2-4f03-904c-676cdab058d4}" ma:internalName="TaxCatchAll" ma:showField="CatchAllData" ma:web="de8f2e7e-a28a-4720-908b-b7701c25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8f2e7e-a28a-4720-908b-b7701c252025" xsi:nil="true"/>
    <lcf76f155ced4ddcb4097134ff3c332f xmlns="6d53d2fe-8bbc-4d69-9528-6aa42ef8515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D6D2A7-911A-4280-87ED-4023E45FDA48}"/>
</file>

<file path=customXml/itemProps2.xml><?xml version="1.0" encoding="utf-8"?>
<ds:datastoreItem xmlns:ds="http://schemas.openxmlformats.org/officeDocument/2006/customXml" ds:itemID="{783D15F3-343D-485E-B01D-415EABD2ED4E}"/>
</file>

<file path=customXml/itemProps3.xml><?xml version="1.0" encoding="utf-8"?>
<ds:datastoreItem xmlns:ds="http://schemas.openxmlformats.org/officeDocument/2006/customXml" ds:itemID="{3DF8DF00-85D4-4E78-B4A8-E4F4E26E555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4976</TotalTime>
  <Words>854</Words>
  <Application>Microsoft Office PowerPoint</Application>
  <PresentationFormat>A4 Paper (210x297 mm)</PresentationFormat>
  <Paragraphs>59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Times New Roman</vt:lpstr>
      <vt:lpstr>Office Theme</vt:lpstr>
      <vt:lpstr>1_Office Theme</vt:lpstr>
      <vt:lpstr>PowerPoint Presentation</vt:lpstr>
      <vt:lpstr>Introduction</vt:lpstr>
      <vt:lpstr>Software Development, 1st year</vt:lpstr>
      <vt:lpstr>Software Development, 2nd year</vt:lpstr>
      <vt:lpstr>Software Development, 3rd year</vt:lpstr>
      <vt:lpstr>Web Development, 1st  year</vt:lpstr>
      <vt:lpstr>Web Development, 2nd  year</vt:lpstr>
      <vt:lpstr>Web Development, 3rd year</vt:lpstr>
      <vt:lpstr>In general….</vt:lpstr>
      <vt:lpstr>Next steps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Hendry</dc:creator>
  <cp:lastModifiedBy>Smith, Sally</cp:lastModifiedBy>
  <cp:revision>153</cp:revision>
  <cp:lastPrinted>2023-03-14T11:59:04Z</cp:lastPrinted>
  <dcterms:created xsi:type="dcterms:W3CDTF">2014-09-03T19:05:04Z</dcterms:created>
  <dcterms:modified xsi:type="dcterms:W3CDTF">2023-03-21T11:50:16Z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0x0101000F15FC73EE9D214E899B5BB6C6ED0987</vt:lpwstr>
  </property>
</Properties>
</file>