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6" r:id="rId3"/>
    <p:sldId id="302" r:id="rId4"/>
    <p:sldId id="317" r:id="rId5"/>
    <p:sldId id="303" r:id="rId6"/>
    <p:sldId id="304" r:id="rId7"/>
    <p:sldId id="312" r:id="rId8"/>
    <p:sldId id="313" r:id="rId9"/>
    <p:sldId id="310" r:id="rId10"/>
    <p:sldId id="309" r:id="rId11"/>
    <p:sldId id="305" r:id="rId12"/>
    <p:sldId id="306" r:id="rId13"/>
    <p:sldId id="314" r:id="rId14"/>
    <p:sldId id="307" r:id="rId15"/>
    <p:sldId id="315" r:id="rId16"/>
    <p:sldId id="308" r:id="rId17"/>
    <p:sldId id="316" r:id="rId18"/>
    <p:sldId id="318" r:id="rId19"/>
    <p:sldId id="284" r:id="rId2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3A8F"/>
    <a:srgbClr val="FEC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45" d="100"/>
          <a:sy n="45" d="100"/>
        </p:scale>
        <p:origin x="1279" y="41"/>
      </p:cViewPr>
      <p:guideLst>
        <p:guide orient="horz" pos="2160"/>
        <p:guide pos="312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00" d="100"/>
          <a:sy n="100" d="100"/>
        </p:scale>
        <p:origin x="-253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A0B55-2BB9-4D44-862E-8BE270731BB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06BAA01-449E-44C5-8CA6-6B034EBE1105}">
      <dgm:prSet custT="1"/>
      <dgm:spPr/>
      <dgm:t>
        <a:bodyPr/>
        <a:lstStyle/>
        <a:p>
          <a:pPr algn="just">
            <a:lnSpc>
              <a:spcPct val="100000"/>
            </a:lnSpc>
          </a:pPr>
          <a:r>
            <a:rPr lang="en-GB" sz="1600" b="0" dirty="0">
              <a:latin typeface="Garamond" panose="02020404030301010803" pitchFamily="18" charset="0"/>
            </a:rPr>
            <a:t>There are a number of learning models that help us better understand and know who we are and also understand others. This is essential for our working lives.</a:t>
          </a:r>
          <a:endParaRPr lang="en-US" sz="1600" dirty="0">
            <a:latin typeface="Garamond" panose="02020404030301010803" pitchFamily="18" charset="0"/>
          </a:endParaRPr>
        </a:p>
      </dgm:t>
    </dgm:pt>
    <dgm:pt modelId="{EE251AAF-DBC5-48E2-869F-88DCBBD0AC37}" type="parTrans" cxnId="{83E052A6-B6FC-476F-9FE3-40A084C3AEC5}">
      <dgm:prSet/>
      <dgm:spPr/>
      <dgm:t>
        <a:bodyPr/>
        <a:lstStyle/>
        <a:p>
          <a:endParaRPr lang="en-US"/>
        </a:p>
      </dgm:t>
    </dgm:pt>
    <dgm:pt modelId="{838774AF-164B-4FB3-B432-3732D8783C58}" type="sibTrans" cxnId="{83E052A6-B6FC-476F-9FE3-40A084C3AEC5}">
      <dgm:prSet/>
      <dgm:spPr/>
      <dgm:t>
        <a:bodyPr/>
        <a:lstStyle/>
        <a:p>
          <a:endParaRPr lang="en-US"/>
        </a:p>
      </dgm:t>
    </dgm:pt>
    <dgm:pt modelId="{0A018927-9560-4FF2-8642-8C61ADD7FABD}">
      <dgm:prSet/>
      <dgm:spPr/>
      <dgm:t>
        <a:bodyPr/>
        <a:lstStyle/>
        <a:p>
          <a:pPr algn="just">
            <a:lnSpc>
              <a:spcPct val="100000"/>
            </a:lnSpc>
          </a:pPr>
          <a:r>
            <a:rPr lang="en-GB" dirty="0">
              <a:latin typeface="Garamond" panose="02020404030301010803" pitchFamily="18" charset="0"/>
            </a:rPr>
            <a:t>DISC stands for four personality profiles: </a:t>
          </a:r>
          <a:r>
            <a:rPr lang="en-US" dirty="0">
              <a:latin typeface="Garamond" panose="02020404030301010803" pitchFamily="18" charset="0"/>
            </a:rPr>
            <a:t>(D)</a:t>
          </a:r>
          <a:r>
            <a:rPr lang="en-US" dirty="0" err="1">
              <a:latin typeface="Garamond" panose="02020404030301010803" pitchFamily="18" charset="0"/>
            </a:rPr>
            <a:t>ominance</a:t>
          </a:r>
          <a:r>
            <a:rPr lang="en-US" dirty="0">
              <a:latin typeface="Garamond" panose="02020404030301010803" pitchFamily="18" charset="0"/>
            </a:rPr>
            <a:t>, (I)</a:t>
          </a:r>
          <a:r>
            <a:rPr lang="en-US" dirty="0" err="1">
              <a:latin typeface="Garamond" panose="02020404030301010803" pitchFamily="18" charset="0"/>
            </a:rPr>
            <a:t>nfluence</a:t>
          </a:r>
          <a:r>
            <a:rPr lang="en-US" dirty="0">
              <a:latin typeface="Garamond" panose="02020404030301010803" pitchFamily="18" charset="0"/>
            </a:rPr>
            <a:t>, (S)</a:t>
          </a:r>
          <a:r>
            <a:rPr lang="en-US" dirty="0" err="1">
              <a:latin typeface="Garamond" panose="02020404030301010803" pitchFamily="18" charset="0"/>
            </a:rPr>
            <a:t>teadiness</a:t>
          </a:r>
          <a:r>
            <a:rPr lang="en-US" dirty="0">
              <a:latin typeface="Garamond" panose="02020404030301010803" pitchFamily="18" charset="0"/>
            </a:rPr>
            <a:t> and (C)</a:t>
          </a:r>
          <a:r>
            <a:rPr lang="en-US" dirty="0" err="1">
              <a:latin typeface="Garamond" panose="02020404030301010803" pitchFamily="18" charset="0"/>
            </a:rPr>
            <a:t>onscientiousness</a:t>
          </a:r>
          <a:r>
            <a:rPr lang="en-US" dirty="0">
              <a:latin typeface="Garamond" panose="02020404030301010803" pitchFamily="18" charset="0"/>
            </a:rPr>
            <a:t>.</a:t>
          </a:r>
        </a:p>
      </dgm:t>
    </dgm:pt>
    <dgm:pt modelId="{0791EFF8-A9D4-4B87-ABB5-99EA9F1E04DC}" type="parTrans" cxnId="{3844C6B8-9A69-4252-B6DD-8837CB9EB1FE}">
      <dgm:prSet/>
      <dgm:spPr/>
      <dgm:t>
        <a:bodyPr/>
        <a:lstStyle/>
        <a:p>
          <a:endParaRPr lang="en-US"/>
        </a:p>
      </dgm:t>
    </dgm:pt>
    <dgm:pt modelId="{FB6A2030-555C-49D9-820F-E3C0D980DC1C}" type="sibTrans" cxnId="{3844C6B8-9A69-4252-B6DD-8837CB9EB1FE}">
      <dgm:prSet/>
      <dgm:spPr/>
      <dgm:t>
        <a:bodyPr/>
        <a:lstStyle/>
        <a:p>
          <a:endParaRPr lang="en-US"/>
        </a:p>
      </dgm:t>
    </dgm:pt>
    <dgm:pt modelId="{29B5D362-D2A8-43B1-9FD3-AEBBA7237025}">
      <dgm:prSet/>
      <dgm:spPr/>
      <dgm:t>
        <a:bodyPr/>
        <a:lstStyle/>
        <a:p>
          <a:pPr algn="just">
            <a:lnSpc>
              <a:spcPct val="100000"/>
            </a:lnSpc>
          </a:pPr>
          <a:r>
            <a:rPr lang="en-US" dirty="0">
              <a:latin typeface="Garamond" panose="02020404030301010803" pitchFamily="18" charset="0"/>
            </a:rPr>
            <a:t>By understanding how we prefer to think, prefer to make decisions and communicate, we can gain insights into our preferred style of working but also how others prefer to operate.</a:t>
          </a:r>
        </a:p>
      </dgm:t>
    </dgm:pt>
    <dgm:pt modelId="{EDA69B80-2696-476F-B5BF-6C35C9D0012D}" type="parTrans" cxnId="{5F845AF9-27C2-43C6-899F-AE03831D25BF}">
      <dgm:prSet/>
      <dgm:spPr/>
      <dgm:t>
        <a:bodyPr/>
        <a:lstStyle/>
        <a:p>
          <a:endParaRPr lang="en-US"/>
        </a:p>
      </dgm:t>
    </dgm:pt>
    <dgm:pt modelId="{DA4B2232-93FF-457F-B36A-4F850F573F66}" type="sibTrans" cxnId="{5F845AF9-27C2-43C6-899F-AE03831D25BF}">
      <dgm:prSet/>
      <dgm:spPr/>
      <dgm:t>
        <a:bodyPr/>
        <a:lstStyle/>
        <a:p>
          <a:endParaRPr lang="en-US"/>
        </a:p>
      </dgm:t>
    </dgm:pt>
    <dgm:pt modelId="{6E128F1D-2FD9-4D2B-91AF-FA9CCBC122A8}" type="pres">
      <dgm:prSet presAssocID="{762A0B55-2BB9-4D44-862E-8BE270731BB8}" presName="root" presStyleCnt="0">
        <dgm:presLayoutVars>
          <dgm:dir/>
          <dgm:resizeHandles val="exact"/>
        </dgm:presLayoutVars>
      </dgm:prSet>
      <dgm:spPr/>
    </dgm:pt>
    <dgm:pt modelId="{05150B2A-897D-4234-AAED-6F65626A0239}" type="pres">
      <dgm:prSet presAssocID="{D06BAA01-449E-44C5-8CA6-6B034EBE1105}" presName="compNode" presStyleCnt="0"/>
      <dgm:spPr/>
    </dgm:pt>
    <dgm:pt modelId="{80C740E8-922B-4C3C-A330-DD0998112EB6}" type="pres">
      <dgm:prSet presAssocID="{D06BAA01-449E-44C5-8CA6-6B034EBE1105}" presName="iconRect" presStyleLbl="node1" presStyleIdx="0" presStyleCnt="3" custScaleX="128291" custScaleY="128291" custLinFactNeighborX="3183" custLinFactNeighborY="-4866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34CAD8F0-008E-4B93-8DE4-B719E927FC59}" type="pres">
      <dgm:prSet presAssocID="{D06BAA01-449E-44C5-8CA6-6B034EBE1105}" presName="spaceRect" presStyleCnt="0"/>
      <dgm:spPr/>
    </dgm:pt>
    <dgm:pt modelId="{60CBE4B4-B89C-4E5F-98F9-A354612A0792}" type="pres">
      <dgm:prSet presAssocID="{D06BAA01-449E-44C5-8CA6-6B034EBE1105}" presName="textRect" presStyleLbl="revTx" presStyleIdx="0" presStyleCnt="3" custScaleY="156348" custLinFactNeighborX="-4229" custLinFactNeighborY="43643">
        <dgm:presLayoutVars>
          <dgm:chMax val="1"/>
          <dgm:chPref val="1"/>
        </dgm:presLayoutVars>
      </dgm:prSet>
      <dgm:spPr/>
    </dgm:pt>
    <dgm:pt modelId="{2E5D80EA-2DA9-4B49-8959-C38516C45102}" type="pres">
      <dgm:prSet presAssocID="{838774AF-164B-4FB3-B432-3732D8783C58}" presName="sibTrans" presStyleCnt="0"/>
      <dgm:spPr/>
    </dgm:pt>
    <dgm:pt modelId="{A38C73C4-566F-49AA-9231-FF947FDC6F60}" type="pres">
      <dgm:prSet presAssocID="{0A018927-9560-4FF2-8642-8C61ADD7FABD}" presName="compNode" presStyleCnt="0"/>
      <dgm:spPr/>
    </dgm:pt>
    <dgm:pt modelId="{6856B653-ABCB-47FC-81E6-D5C363C9F02E}" type="pres">
      <dgm:prSet presAssocID="{0A018927-9560-4FF2-8642-8C61ADD7FABD}" presName="iconRect" presStyleLbl="node1" presStyleIdx="1" presStyleCnt="3"/>
      <dgm:spPr/>
    </dgm:pt>
    <dgm:pt modelId="{EBA2ABCE-48D5-4214-A598-B3EC5D82F606}" type="pres">
      <dgm:prSet presAssocID="{0A018927-9560-4FF2-8642-8C61ADD7FABD}" presName="spaceRect" presStyleCnt="0"/>
      <dgm:spPr/>
    </dgm:pt>
    <dgm:pt modelId="{3B5452EF-4190-408F-BEE4-E333884339B3}" type="pres">
      <dgm:prSet presAssocID="{0A018927-9560-4FF2-8642-8C61ADD7FABD}" presName="textRect" presStyleLbl="revTx" presStyleIdx="1" presStyleCnt="3" custLinFactNeighborX="-793" custLinFactNeighborY="12423">
        <dgm:presLayoutVars>
          <dgm:chMax val="1"/>
          <dgm:chPref val="1"/>
        </dgm:presLayoutVars>
      </dgm:prSet>
      <dgm:spPr/>
    </dgm:pt>
    <dgm:pt modelId="{8F2505F0-873D-4F47-B6D6-9139C4556157}" type="pres">
      <dgm:prSet presAssocID="{FB6A2030-555C-49D9-820F-E3C0D980DC1C}" presName="sibTrans" presStyleCnt="0"/>
      <dgm:spPr/>
    </dgm:pt>
    <dgm:pt modelId="{A4B4DCD9-EEC9-46C5-98B0-A8AED99818A0}" type="pres">
      <dgm:prSet presAssocID="{29B5D362-D2A8-43B1-9FD3-AEBBA7237025}" presName="compNode" presStyleCnt="0"/>
      <dgm:spPr/>
    </dgm:pt>
    <dgm:pt modelId="{47DE31E0-19C7-4925-8468-645E302C3A31}" type="pres">
      <dgm:prSet presAssocID="{29B5D362-D2A8-43B1-9FD3-AEBBA7237025}" presName="iconRect" presStyleLbl="node1" presStyleIdx="2" presStyleCnt="3" custScaleX="148028" custScaleY="148028" custLinFactNeighborX="12732" custLinFactNeighborY="-507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FFC40682-E868-42B5-B8C2-45400C5C3CE6}" type="pres">
      <dgm:prSet presAssocID="{29B5D362-D2A8-43B1-9FD3-AEBBA7237025}" presName="spaceRect" presStyleCnt="0"/>
      <dgm:spPr/>
    </dgm:pt>
    <dgm:pt modelId="{7F0C5D05-61F6-4CAF-8253-67B5CD22B1A9}" type="pres">
      <dgm:prSet presAssocID="{29B5D362-D2A8-43B1-9FD3-AEBBA7237025}" presName="textRect" presStyleLbl="revTx" presStyleIdx="2" presStyleCnt="3" custScaleY="167361" custLinFactNeighborY="41389">
        <dgm:presLayoutVars>
          <dgm:chMax val="1"/>
          <dgm:chPref val="1"/>
        </dgm:presLayoutVars>
      </dgm:prSet>
      <dgm:spPr/>
    </dgm:pt>
  </dgm:ptLst>
  <dgm:cxnLst>
    <dgm:cxn modelId="{05368F08-6D18-48DE-A6CC-9D1E0350043F}" type="presOf" srcId="{762A0B55-2BB9-4D44-862E-8BE270731BB8}" destId="{6E128F1D-2FD9-4D2B-91AF-FA9CCBC122A8}" srcOrd="0" destOrd="0" presId="urn:microsoft.com/office/officeart/2018/2/layout/IconLabelList"/>
    <dgm:cxn modelId="{3BC96B24-9B22-4687-BBF0-D5F0FEB49199}" type="presOf" srcId="{0A018927-9560-4FF2-8642-8C61ADD7FABD}" destId="{3B5452EF-4190-408F-BEE4-E333884339B3}" srcOrd="0" destOrd="0" presId="urn:microsoft.com/office/officeart/2018/2/layout/IconLabelList"/>
    <dgm:cxn modelId="{6847062D-C731-4A24-83A8-977FC74F9695}" type="presOf" srcId="{D06BAA01-449E-44C5-8CA6-6B034EBE1105}" destId="{60CBE4B4-B89C-4E5F-98F9-A354612A0792}" srcOrd="0" destOrd="0" presId="urn:microsoft.com/office/officeart/2018/2/layout/IconLabelList"/>
    <dgm:cxn modelId="{F3A70742-14F3-4D03-8DF9-B8EB6F970EA2}" type="presOf" srcId="{29B5D362-D2A8-43B1-9FD3-AEBBA7237025}" destId="{7F0C5D05-61F6-4CAF-8253-67B5CD22B1A9}" srcOrd="0" destOrd="0" presId="urn:microsoft.com/office/officeart/2018/2/layout/IconLabelList"/>
    <dgm:cxn modelId="{83E052A6-B6FC-476F-9FE3-40A084C3AEC5}" srcId="{762A0B55-2BB9-4D44-862E-8BE270731BB8}" destId="{D06BAA01-449E-44C5-8CA6-6B034EBE1105}" srcOrd="0" destOrd="0" parTransId="{EE251AAF-DBC5-48E2-869F-88DCBBD0AC37}" sibTransId="{838774AF-164B-4FB3-B432-3732D8783C58}"/>
    <dgm:cxn modelId="{3844C6B8-9A69-4252-B6DD-8837CB9EB1FE}" srcId="{762A0B55-2BB9-4D44-862E-8BE270731BB8}" destId="{0A018927-9560-4FF2-8642-8C61ADD7FABD}" srcOrd="1" destOrd="0" parTransId="{0791EFF8-A9D4-4B87-ABB5-99EA9F1E04DC}" sibTransId="{FB6A2030-555C-49D9-820F-E3C0D980DC1C}"/>
    <dgm:cxn modelId="{5F845AF9-27C2-43C6-899F-AE03831D25BF}" srcId="{762A0B55-2BB9-4D44-862E-8BE270731BB8}" destId="{29B5D362-D2A8-43B1-9FD3-AEBBA7237025}" srcOrd="2" destOrd="0" parTransId="{EDA69B80-2696-476F-B5BF-6C35C9D0012D}" sibTransId="{DA4B2232-93FF-457F-B36A-4F850F573F66}"/>
    <dgm:cxn modelId="{3781A065-2CAD-470D-9054-5E9B8E353675}" type="presParOf" srcId="{6E128F1D-2FD9-4D2B-91AF-FA9CCBC122A8}" destId="{05150B2A-897D-4234-AAED-6F65626A0239}" srcOrd="0" destOrd="0" presId="urn:microsoft.com/office/officeart/2018/2/layout/IconLabelList"/>
    <dgm:cxn modelId="{9BB9B3F8-A33A-4200-B83D-48AA3370BE0A}" type="presParOf" srcId="{05150B2A-897D-4234-AAED-6F65626A0239}" destId="{80C740E8-922B-4C3C-A330-DD0998112EB6}" srcOrd="0" destOrd="0" presId="urn:microsoft.com/office/officeart/2018/2/layout/IconLabelList"/>
    <dgm:cxn modelId="{E29BE9F9-69B9-4BFF-B9C6-89B80258C61C}" type="presParOf" srcId="{05150B2A-897D-4234-AAED-6F65626A0239}" destId="{34CAD8F0-008E-4B93-8DE4-B719E927FC59}" srcOrd="1" destOrd="0" presId="urn:microsoft.com/office/officeart/2018/2/layout/IconLabelList"/>
    <dgm:cxn modelId="{AAFCDD70-2EB5-4A9D-9956-695AE190D4A9}" type="presParOf" srcId="{05150B2A-897D-4234-AAED-6F65626A0239}" destId="{60CBE4B4-B89C-4E5F-98F9-A354612A0792}" srcOrd="2" destOrd="0" presId="urn:microsoft.com/office/officeart/2018/2/layout/IconLabelList"/>
    <dgm:cxn modelId="{0D6F1CF2-0CAA-46CE-BB15-F04737AAD6B4}" type="presParOf" srcId="{6E128F1D-2FD9-4D2B-91AF-FA9CCBC122A8}" destId="{2E5D80EA-2DA9-4B49-8959-C38516C45102}" srcOrd="1" destOrd="0" presId="urn:microsoft.com/office/officeart/2018/2/layout/IconLabelList"/>
    <dgm:cxn modelId="{6855C252-4D43-498E-9D7E-8CBDB6F2B33F}" type="presParOf" srcId="{6E128F1D-2FD9-4D2B-91AF-FA9CCBC122A8}" destId="{A38C73C4-566F-49AA-9231-FF947FDC6F60}" srcOrd="2" destOrd="0" presId="urn:microsoft.com/office/officeart/2018/2/layout/IconLabelList"/>
    <dgm:cxn modelId="{45A63A4F-980B-402F-B4D6-E13852C309CB}" type="presParOf" srcId="{A38C73C4-566F-49AA-9231-FF947FDC6F60}" destId="{6856B653-ABCB-47FC-81E6-D5C363C9F02E}" srcOrd="0" destOrd="0" presId="urn:microsoft.com/office/officeart/2018/2/layout/IconLabelList"/>
    <dgm:cxn modelId="{784373C0-475B-454C-97FF-48D9EE4D0975}" type="presParOf" srcId="{A38C73C4-566F-49AA-9231-FF947FDC6F60}" destId="{EBA2ABCE-48D5-4214-A598-B3EC5D82F606}" srcOrd="1" destOrd="0" presId="urn:microsoft.com/office/officeart/2018/2/layout/IconLabelList"/>
    <dgm:cxn modelId="{D41C6F46-D725-47BD-BBC9-DCFDD8F5250E}" type="presParOf" srcId="{A38C73C4-566F-49AA-9231-FF947FDC6F60}" destId="{3B5452EF-4190-408F-BEE4-E333884339B3}" srcOrd="2" destOrd="0" presId="urn:microsoft.com/office/officeart/2018/2/layout/IconLabelList"/>
    <dgm:cxn modelId="{8520830F-D1B8-40C0-8EFE-083DAB41EE33}" type="presParOf" srcId="{6E128F1D-2FD9-4D2B-91AF-FA9CCBC122A8}" destId="{8F2505F0-873D-4F47-B6D6-9139C4556157}" srcOrd="3" destOrd="0" presId="urn:microsoft.com/office/officeart/2018/2/layout/IconLabelList"/>
    <dgm:cxn modelId="{733FA6CB-D7E2-45C3-9E2F-4470AEE1BBF8}" type="presParOf" srcId="{6E128F1D-2FD9-4D2B-91AF-FA9CCBC122A8}" destId="{A4B4DCD9-EEC9-46C5-98B0-A8AED99818A0}" srcOrd="4" destOrd="0" presId="urn:microsoft.com/office/officeart/2018/2/layout/IconLabelList"/>
    <dgm:cxn modelId="{C22820EF-4E5B-4D8C-99D0-905037BABAF1}" type="presParOf" srcId="{A4B4DCD9-EEC9-46C5-98B0-A8AED99818A0}" destId="{47DE31E0-19C7-4925-8468-645E302C3A31}" srcOrd="0" destOrd="0" presId="urn:microsoft.com/office/officeart/2018/2/layout/IconLabelList"/>
    <dgm:cxn modelId="{18214E93-572D-4121-B02F-54CE44828735}" type="presParOf" srcId="{A4B4DCD9-EEC9-46C5-98B0-A8AED99818A0}" destId="{FFC40682-E868-42B5-B8C2-45400C5C3CE6}" srcOrd="1" destOrd="0" presId="urn:microsoft.com/office/officeart/2018/2/layout/IconLabelList"/>
    <dgm:cxn modelId="{9F2E65C1-C74B-4D0C-A6E4-67A308D14C02}" type="presParOf" srcId="{A4B4DCD9-EEC9-46C5-98B0-A8AED99818A0}" destId="{7F0C5D05-61F6-4CAF-8253-67B5CD22B1A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6D041-FC7F-4F0D-B3A0-2DBD2DDDBF22}" type="doc">
      <dgm:prSet loTypeId="urn:microsoft.com/office/officeart/2005/8/layout/vList3" loCatId="list" qsTypeId="urn:microsoft.com/office/officeart/2005/8/quickstyle/simple1" qsCatId="simple" csTypeId="urn:microsoft.com/office/officeart/2005/8/colors/accent5_1" csCatId="accent5" phldr="1"/>
      <dgm:spPr/>
      <dgm:t>
        <a:bodyPr/>
        <a:lstStyle/>
        <a:p>
          <a:endParaRPr lang="en-GB"/>
        </a:p>
      </dgm:t>
    </dgm:pt>
    <dgm:pt modelId="{380583F5-2A08-4A45-916A-74FA64EA77B8}">
      <dgm:prSet phldrT="[Text]"/>
      <dgm:spPr>
        <a:ln>
          <a:solidFill>
            <a:srgbClr val="673A8F"/>
          </a:solidFill>
        </a:ln>
      </dgm:spPr>
      <dgm:t>
        <a:bodyPr/>
        <a:lstStyle/>
        <a:p>
          <a:r>
            <a:rPr lang="en-GB" dirty="0"/>
            <a:t>@</a:t>
          </a:r>
          <a:r>
            <a:rPr lang="en-GB" dirty="0" err="1"/>
            <a:t>eplacementscot</a:t>
          </a:r>
          <a:endParaRPr lang="en-GB" dirty="0"/>
        </a:p>
      </dgm:t>
    </dgm:pt>
    <dgm:pt modelId="{77F8A655-6989-4F7E-89F7-B11E133A29DF}" type="parTrans" cxnId="{8E45804D-E208-4F40-B8DC-A4B1F8CBC122}">
      <dgm:prSet/>
      <dgm:spPr/>
      <dgm:t>
        <a:bodyPr/>
        <a:lstStyle/>
        <a:p>
          <a:endParaRPr lang="en-GB"/>
        </a:p>
      </dgm:t>
    </dgm:pt>
    <dgm:pt modelId="{05FDAAFD-4770-4467-A697-97BCCCBEA0DB}" type="sibTrans" cxnId="{8E45804D-E208-4F40-B8DC-A4B1F8CBC122}">
      <dgm:prSet/>
      <dgm:spPr/>
      <dgm:t>
        <a:bodyPr/>
        <a:lstStyle/>
        <a:p>
          <a:endParaRPr lang="en-GB"/>
        </a:p>
      </dgm:t>
    </dgm:pt>
    <dgm:pt modelId="{B21C509A-3717-4EA2-BC48-2BE09A44AAEF}">
      <dgm:prSet phldrT="[Text]"/>
      <dgm:spPr>
        <a:ln>
          <a:solidFill>
            <a:srgbClr val="673A8F"/>
          </a:solidFill>
        </a:ln>
      </dgm:spPr>
      <dgm:t>
        <a:bodyPr/>
        <a:lstStyle/>
        <a:p>
          <a:r>
            <a:rPr lang="en-GB" dirty="0"/>
            <a:t>/</a:t>
          </a:r>
          <a:r>
            <a:rPr lang="en-GB" dirty="0" err="1"/>
            <a:t>eplacementscot</a:t>
          </a:r>
          <a:endParaRPr lang="en-GB" dirty="0"/>
        </a:p>
      </dgm:t>
    </dgm:pt>
    <dgm:pt modelId="{422A2838-CE01-465B-92B9-CD483090069E}" type="parTrans" cxnId="{098D0D44-38BC-4970-BE87-6931AE591AFA}">
      <dgm:prSet/>
      <dgm:spPr/>
      <dgm:t>
        <a:bodyPr/>
        <a:lstStyle/>
        <a:p>
          <a:endParaRPr lang="en-GB"/>
        </a:p>
      </dgm:t>
    </dgm:pt>
    <dgm:pt modelId="{632D7F42-E0DE-4CAB-8E7E-35BD14EF9ED5}" type="sibTrans" cxnId="{098D0D44-38BC-4970-BE87-6931AE591AFA}">
      <dgm:prSet/>
      <dgm:spPr/>
      <dgm:t>
        <a:bodyPr/>
        <a:lstStyle/>
        <a:p>
          <a:endParaRPr lang="en-GB"/>
        </a:p>
      </dgm:t>
    </dgm:pt>
    <dgm:pt modelId="{6D3CCF22-4CCA-426D-9F3F-7B8BF772AEDB}">
      <dgm:prSet phldrT="[Text]"/>
      <dgm:spPr>
        <a:ln>
          <a:solidFill>
            <a:srgbClr val="673A8F"/>
          </a:solidFill>
        </a:ln>
      </dgm:spPr>
      <dgm:t>
        <a:bodyPr/>
        <a:lstStyle/>
        <a:p>
          <a:r>
            <a:rPr lang="en-GB" dirty="0" err="1"/>
            <a:t>eplacementscot</a:t>
          </a:r>
          <a:endParaRPr lang="en-GB" dirty="0"/>
        </a:p>
      </dgm:t>
    </dgm:pt>
    <dgm:pt modelId="{6D2CAD3C-6FC1-4C79-99F0-CEAA752E10FE}" type="parTrans" cxnId="{274EE1A2-B2B3-4605-BDD8-11C7488B7D98}">
      <dgm:prSet/>
      <dgm:spPr/>
      <dgm:t>
        <a:bodyPr/>
        <a:lstStyle/>
        <a:p>
          <a:endParaRPr lang="en-GB"/>
        </a:p>
      </dgm:t>
    </dgm:pt>
    <dgm:pt modelId="{60DBF96B-8B5F-4AE0-939E-DE6845DB3372}" type="sibTrans" cxnId="{274EE1A2-B2B3-4605-BDD8-11C7488B7D98}">
      <dgm:prSet/>
      <dgm:spPr/>
      <dgm:t>
        <a:bodyPr/>
        <a:lstStyle/>
        <a:p>
          <a:endParaRPr lang="en-GB"/>
        </a:p>
      </dgm:t>
    </dgm:pt>
    <dgm:pt modelId="{A27BCF43-BF78-43D7-B84A-315852558F6C}">
      <dgm:prSet/>
      <dgm:spPr>
        <a:ln>
          <a:solidFill>
            <a:srgbClr val="673A8F"/>
          </a:solidFill>
        </a:ln>
      </dgm:spPr>
      <dgm:t>
        <a:bodyPr/>
        <a:lstStyle/>
        <a:p>
          <a:r>
            <a:rPr lang="en-GB" dirty="0"/>
            <a:t>e-Placement Scotland</a:t>
          </a:r>
        </a:p>
      </dgm:t>
    </dgm:pt>
    <dgm:pt modelId="{AC13DEFB-9DD7-487A-9D4C-37C709B79009}" type="parTrans" cxnId="{992A10F3-C0CA-4C0A-9546-487A5F5E6843}">
      <dgm:prSet/>
      <dgm:spPr/>
      <dgm:t>
        <a:bodyPr/>
        <a:lstStyle/>
        <a:p>
          <a:endParaRPr lang="en-GB"/>
        </a:p>
      </dgm:t>
    </dgm:pt>
    <dgm:pt modelId="{B3F861A3-6E02-412C-AB28-06A5C6A6D0AB}" type="sibTrans" cxnId="{992A10F3-C0CA-4C0A-9546-487A5F5E6843}">
      <dgm:prSet/>
      <dgm:spPr/>
      <dgm:t>
        <a:bodyPr/>
        <a:lstStyle/>
        <a:p>
          <a:endParaRPr lang="en-GB"/>
        </a:p>
      </dgm:t>
    </dgm:pt>
    <dgm:pt modelId="{A176BC48-FED8-4D71-ACBB-879332C4E36C}" type="pres">
      <dgm:prSet presAssocID="{6A06D041-FC7F-4F0D-B3A0-2DBD2DDDBF22}" presName="linearFlow" presStyleCnt="0">
        <dgm:presLayoutVars>
          <dgm:dir/>
          <dgm:resizeHandles val="exact"/>
        </dgm:presLayoutVars>
      </dgm:prSet>
      <dgm:spPr/>
    </dgm:pt>
    <dgm:pt modelId="{93135D5E-7137-4255-A06A-4471147E2E37}" type="pres">
      <dgm:prSet presAssocID="{380583F5-2A08-4A45-916A-74FA64EA77B8}" presName="composite" presStyleCnt="0"/>
      <dgm:spPr/>
    </dgm:pt>
    <dgm:pt modelId="{EC0D5663-BF58-4BF3-957A-89789277DFB8}" type="pres">
      <dgm:prSet presAssocID="{380583F5-2A08-4A45-916A-74FA64EA77B8}" presName="imgShp" presStyleLbl="fgImgPlace1" presStyleIdx="0" presStyleCnt="4"/>
      <dgm:spPr>
        <a:blipFill rotWithShape="1">
          <a:blip xmlns:r="http://schemas.openxmlformats.org/officeDocument/2006/relationships" r:embed="rId1"/>
          <a:stretch>
            <a:fillRect/>
          </a:stretch>
        </a:blipFill>
        <a:ln>
          <a:solidFill>
            <a:srgbClr val="673A8F"/>
          </a:solidFill>
        </a:ln>
      </dgm:spPr>
    </dgm:pt>
    <dgm:pt modelId="{0B44635F-5159-4FBB-9CE6-3104F73DAF13}" type="pres">
      <dgm:prSet presAssocID="{380583F5-2A08-4A45-916A-74FA64EA77B8}" presName="txShp" presStyleLbl="node1" presStyleIdx="0" presStyleCnt="4">
        <dgm:presLayoutVars>
          <dgm:bulletEnabled val="1"/>
        </dgm:presLayoutVars>
      </dgm:prSet>
      <dgm:spPr/>
    </dgm:pt>
    <dgm:pt modelId="{D4447B6F-9F35-4CD1-9A8F-44D76255C70B}" type="pres">
      <dgm:prSet presAssocID="{05FDAAFD-4770-4467-A697-97BCCCBEA0DB}" presName="spacing" presStyleCnt="0"/>
      <dgm:spPr/>
    </dgm:pt>
    <dgm:pt modelId="{B6BB91DC-D1C3-4172-82A1-DEBCC1CA1097}" type="pres">
      <dgm:prSet presAssocID="{B21C509A-3717-4EA2-BC48-2BE09A44AAEF}" presName="composite" presStyleCnt="0"/>
      <dgm:spPr/>
    </dgm:pt>
    <dgm:pt modelId="{4C892936-B6F6-43AA-86BE-FFD89D446DD6}" type="pres">
      <dgm:prSet presAssocID="{B21C509A-3717-4EA2-BC48-2BE09A44AAEF}" presName="imgShp" presStyleLbl="fgImgPlace1" presStyleIdx="1" presStyleCnt="4"/>
      <dgm:spPr>
        <a:blipFill rotWithShape="1">
          <a:blip xmlns:r="http://schemas.openxmlformats.org/officeDocument/2006/relationships" r:embed="rId2"/>
          <a:stretch>
            <a:fillRect/>
          </a:stretch>
        </a:blipFill>
        <a:ln>
          <a:solidFill>
            <a:srgbClr val="673A8F"/>
          </a:solidFill>
        </a:ln>
      </dgm:spPr>
    </dgm:pt>
    <dgm:pt modelId="{C69E9530-015B-4F1A-892B-59322B48D19F}" type="pres">
      <dgm:prSet presAssocID="{B21C509A-3717-4EA2-BC48-2BE09A44AAEF}" presName="txShp" presStyleLbl="node1" presStyleIdx="1" presStyleCnt="4">
        <dgm:presLayoutVars>
          <dgm:bulletEnabled val="1"/>
        </dgm:presLayoutVars>
      </dgm:prSet>
      <dgm:spPr/>
    </dgm:pt>
    <dgm:pt modelId="{71CD41BF-543F-4B0A-8CA8-7F629F1E0F29}" type="pres">
      <dgm:prSet presAssocID="{632D7F42-E0DE-4CAB-8E7E-35BD14EF9ED5}" presName="spacing" presStyleCnt="0"/>
      <dgm:spPr/>
    </dgm:pt>
    <dgm:pt modelId="{98455429-30A9-45AA-85FC-E94CEDB50DA5}" type="pres">
      <dgm:prSet presAssocID="{6D3CCF22-4CCA-426D-9F3F-7B8BF772AEDB}" presName="composite" presStyleCnt="0"/>
      <dgm:spPr/>
    </dgm:pt>
    <dgm:pt modelId="{2E858412-7937-418E-8182-6B5829457FE9}" type="pres">
      <dgm:prSet presAssocID="{6D3CCF22-4CCA-426D-9F3F-7B8BF772AEDB}" presName="imgShp" presStyleLbl="fgImgPlace1" presStyleIdx="2" presStyleCnt="4"/>
      <dgm:spPr>
        <a:blipFill rotWithShape="1">
          <a:blip xmlns:r="http://schemas.openxmlformats.org/officeDocument/2006/relationships" r:embed="rId3"/>
          <a:stretch>
            <a:fillRect/>
          </a:stretch>
        </a:blipFill>
        <a:ln>
          <a:solidFill>
            <a:srgbClr val="673A8F"/>
          </a:solidFill>
        </a:ln>
      </dgm:spPr>
    </dgm:pt>
    <dgm:pt modelId="{7E45697B-AF9C-41B8-92D8-885C4E265A04}" type="pres">
      <dgm:prSet presAssocID="{6D3CCF22-4CCA-426D-9F3F-7B8BF772AEDB}" presName="txShp" presStyleLbl="node1" presStyleIdx="2" presStyleCnt="4">
        <dgm:presLayoutVars>
          <dgm:bulletEnabled val="1"/>
        </dgm:presLayoutVars>
      </dgm:prSet>
      <dgm:spPr/>
    </dgm:pt>
    <dgm:pt modelId="{81AEFCE0-ABEF-4577-8B71-694D0706BC1A}" type="pres">
      <dgm:prSet presAssocID="{60DBF96B-8B5F-4AE0-939E-DE6845DB3372}" presName="spacing" presStyleCnt="0"/>
      <dgm:spPr/>
    </dgm:pt>
    <dgm:pt modelId="{7A0E1558-18A5-4AA3-851E-8D5E61A1F04F}" type="pres">
      <dgm:prSet presAssocID="{A27BCF43-BF78-43D7-B84A-315852558F6C}" presName="composite" presStyleCnt="0"/>
      <dgm:spPr/>
    </dgm:pt>
    <dgm:pt modelId="{B1CF0706-9A72-4597-969E-E62A18F1E49C}" type="pres">
      <dgm:prSet presAssocID="{A27BCF43-BF78-43D7-B84A-315852558F6C}" presName="imgShp" presStyleLbl="fgImgPlace1" presStyleIdx="3" presStyleCnt="4"/>
      <dgm:spPr>
        <a:blipFill rotWithShape="1">
          <a:blip xmlns:r="http://schemas.openxmlformats.org/officeDocument/2006/relationships" r:embed="rId4"/>
          <a:stretch>
            <a:fillRect/>
          </a:stretch>
        </a:blipFill>
        <a:ln>
          <a:solidFill>
            <a:srgbClr val="673A8F"/>
          </a:solidFill>
        </a:ln>
      </dgm:spPr>
    </dgm:pt>
    <dgm:pt modelId="{5B0780C5-0541-4019-8E6D-DBD1ACC451F0}" type="pres">
      <dgm:prSet presAssocID="{A27BCF43-BF78-43D7-B84A-315852558F6C}" presName="txShp" presStyleLbl="node1" presStyleIdx="3" presStyleCnt="4">
        <dgm:presLayoutVars>
          <dgm:bulletEnabled val="1"/>
        </dgm:presLayoutVars>
      </dgm:prSet>
      <dgm:spPr/>
    </dgm:pt>
  </dgm:ptLst>
  <dgm:cxnLst>
    <dgm:cxn modelId="{098D0D44-38BC-4970-BE87-6931AE591AFA}" srcId="{6A06D041-FC7F-4F0D-B3A0-2DBD2DDDBF22}" destId="{B21C509A-3717-4EA2-BC48-2BE09A44AAEF}" srcOrd="1" destOrd="0" parTransId="{422A2838-CE01-465B-92B9-CD483090069E}" sibTransId="{632D7F42-E0DE-4CAB-8E7E-35BD14EF9ED5}"/>
    <dgm:cxn modelId="{6AEFC74C-658F-4BC3-BA56-85C66A931416}" type="presOf" srcId="{6A06D041-FC7F-4F0D-B3A0-2DBD2DDDBF22}" destId="{A176BC48-FED8-4D71-ACBB-879332C4E36C}" srcOrd="0" destOrd="0" presId="urn:microsoft.com/office/officeart/2005/8/layout/vList3"/>
    <dgm:cxn modelId="{8E45804D-E208-4F40-B8DC-A4B1F8CBC122}" srcId="{6A06D041-FC7F-4F0D-B3A0-2DBD2DDDBF22}" destId="{380583F5-2A08-4A45-916A-74FA64EA77B8}" srcOrd="0" destOrd="0" parTransId="{77F8A655-6989-4F7E-89F7-B11E133A29DF}" sibTransId="{05FDAAFD-4770-4467-A697-97BCCCBEA0DB}"/>
    <dgm:cxn modelId="{06CE826F-477C-47F4-87C9-666F41F3859E}" type="presOf" srcId="{6D3CCF22-4CCA-426D-9F3F-7B8BF772AEDB}" destId="{7E45697B-AF9C-41B8-92D8-885C4E265A04}" srcOrd="0" destOrd="0" presId="urn:microsoft.com/office/officeart/2005/8/layout/vList3"/>
    <dgm:cxn modelId="{274EE1A2-B2B3-4605-BDD8-11C7488B7D98}" srcId="{6A06D041-FC7F-4F0D-B3A0-2DBD2DDDBF22}" destId="{6D3CCF22-4CCA-426D-9F3F-7B8BF772AEDB}" srcOrd="2" destOrd="0" parTransId="{6D2CAD3C-6FC1-4C79-99F0-CEAA752E10FE}" sibTransId="{60DBF96B-8B5F-4AE0-939E-DE6845DB3372}"/>
    <dgm:cxn modelId="{6215A7E3-CB77-468B-B35B-6B5B8BA9C031}" type="presOf" srcId="{B21C509A-3717-4EA2-BC48-2BE09A44AAEF}" destId="{C69E9530-015B-4F1A-892B-59322B48D19F}" srcOrd="0" destOrd="0" presId="urn:microsoft.com/office/officeart/2005/8/layout/vList3"/>
    <dgm:cxn modelId="{00DAFFE5-19FD-4B60-B0C5-0BB97120BE40}" type="presOf" srcId="{380583F5-2A08-4A45-916A-74FA64EA77B8}" destId="{0B44635F-5159-4FBB-9CE6-3104F73DAF13}" srcOrd="0" destOrd="0" presId="urn:microsoft.com/office/officeart/2005/8/layout/vList3"/>
    <dgm:cxn modelId="{992A10F3-C0CA-4C0A-9546-487A5F5E6843}" srcId="{6A06D041-FC7F-4F0D-B3A0-2DBD2DDDBF22}" destId="{A27BCF43-BF78-43D7-B84A-315852558F6C}" srcOrd="3" destOrd="0" parTransId="{AC13DEFB-9DD7-487A-9D4C-37C709B79009}" sibTransId="{B3F861A3-6E02-412C-AB28-06A5C6A6D0AB}"/>
    <dgm:cxn modelId="{B07274FE-E79A-44A6-9800-08D64C9C39B1}" type="presOf" srcId="{A27BCF43-BF78-43D7-B84A-315852558F6C}" destId="{5B0780C5-0541-4019-8E6D-DBD1ACC451F0}" srcOrd="0" destOrd="0" presId="urn:microsoft.com/office/officeart/2005/8/layout/vList3"/>
    <dgm:cxn modelId="{24C85807-256E-4A29-95FC-3E2C2C67E6E0}" type="presParOf" srcId="{A176BC48-FED8-4D71-ACBB-879332C4E36C}" destId="{93135D5E-7137-4255-A06A-4471147E2E37}" srcOrd="0" destOrd="0" presId="urn:microsoft.com/office/officeart/2005/8/layout/vList3"/>
    <dgm:cxn modelId="{04ADE127-6ED2-4C93-956C-C18FB60E1E8D}" type="presParOf" srcId="{93135D5E-7137-4255-A06A-4471147E2E37}" destId="{EC0D5663-BF58-4BF3-957A-89789277DFB8}" srcOrd="0" destOrd="0" presId="urn:microsoft.com/office/officeart/2005/8/layout/vList3"/>
    <dgm:cxn modelId="{1BF28739-4F36-4810-8EA9-37342606FBEB}" type="presParOf" srcId="{93135D5E-7137-4255-A06A-4471147E2E37}" destId="{0B44635F-5159-4FBB-9CE6-3104F73DAF13}" srcOrd="1" destOrd="0" presId="urn:microsoft.com/office/officeart/2005/8/layout/vList3"/>
    <dgm:cxn modelId="{6EE009B1-5FED-4822-8C91-C5691AF3FA85}" type="presParOf" srcId="{A176BC48-FED8-4D71-ACBB-879332C4E36C}" destId="{D4447B6F-9F35-4CD1-9A8F-44D76255C70B}" srcOrd="1" destOrd="0" presId="urn:microsoft.com/office/officeart/2005/8/layout/vList3"/>
    <dgm:cxn modelId="{EE659C33-E169-43F1-8D19-313F5B638BFB}" type="presParOf" srcId="{A176BC48-FED8-4D71-ACBB-879332C4E36C}" destId="{B6BB91DC-D1C3-4172-82A1-DEBCC1CA1097}" srcOrd="2" destOrd="0" presId="urn:microsoft.com/office/officeart/2005/8/layout/vList3"/>
    <dgm:cxn modelId="{D64C5043-3B5C-4231-AB1F-9F792512D7B2}" type="presParOf" srcId="{B6BB91DC-D1C3-4172-82A1-DEBCC1CA1097}" destId="{4C892936-B6F6-43AA-86BE-FFD89D446DD6}" srcOrd="0" destOrd="0" presId="urn:microsoft.com/office/officeart/2005/8/layout/vList3"/>
    <dgm:cxn modelId="{079B9575-8945-4005-A301-2A491438E67C}" type="presParOf" srcId="{B6BB91DC-D1C3-4172-82A1-DEBCC1CA1097}" destId="{C69E9530-015B-4F1A-892B-59322B48D19F}" srcOrd="1" destOrd="0" presId="urn:microsoft.com/office/officeart/2005/8/layout/vList3"/>
    <dgm:cxn modelId="{081868BC-2F4D-47F9-BB3E-382E03F8C878}" type="presParOf" srcId="{A176BC48-FED8-4D71-ACBB-879332C4E36C}" destId="{71CD41BF-543F-4B0A-8CA8-7F629F1E0F29}" srcOrd="3" destOrd="0" presId="urn:microsoft.com/office/officeart/2005/8/layout/vList3"/>
    <dgm:cxn modelId="{C9C80C8D-A918-4758-9529-3509EC2D2485}" type="presParOf" srcId="{A176BC48-FED8-4D71-ACBB-879332C4E36C}" destId="{98455429-30A9-45AA-85FC-E94CEDB50DA5}" srcOrd="4" destOrd="0" presId="urn:microsoft.com/office/officeart/2005/8/layout/vList3"/>
    <dgm:cxn modelId="{EE34E413-3CCD-4DBC-AB8C-8564CCA8C36D}" type="presParOf" srcId="{98455429-30A9-45AA-85FC-E94CEDB50DA5}" destId="{2E858412-7937-418E-8182-6B5829457FE9}" srcOrd="0" destOrd="0" presId="urn:microsoft.com/office/officeart/2005/8/layout/vList3"/>
    <dgm:cxn modelId="{2800EFD7-8B11-4748-92B3-94E5E4B92C0E}" type="presParOf" srcId="{98455429-30A9-45AA-85FC-E94CEDB50DA5}" destId="{7E45697B-AF9C-41B8-92D8-885C4E265A04}" srcOrd="1" destOrd="0" presId="urn:microsoft.com/office/officeart/2005/8/layout/vList3"/>
    <dgm:cxn modelId="{6BEA1F9B-9F02-4C2F-A3EB-A9819E3BA766}" type="presParOf" srcId="{A176BC48-FED8-4D71-ACBB-879332C4E36C}" destId="{81AEFCE0-ABEF-4577-8B71-694D0706BC1A}" srcOrd="5" destOrd="0" presId="urn:microsoft.com/office/officeart/2005/8/layout/vList3"/>
    <dgm:cxn modelId="{71BDE804-0354-4F18-B0A8-F60E231D46D8}" type="presParOf" srcId="{A176BC48-FED8-4D71-ACBB-879332C4E36C}" destId="{7A0E1558-18A5-4AA3-851E-8D5E61A1F04F}" srcOrd="6" destOrd="0" presId="urn:microsoft.com/office/officeart/2005/8/layout/vList3"/>
    <dgm:cxn modelId="{E2AAAD70-2FEA-4198-9A58-3934F45FA9A8}" type="presParOf" srcId="{7A0E1558-18A5-4AA3-851E-8D5E61A1F04F}" destId="{B1CF0706-9A72-4597-969E-E62A18F1E49C}" srcOrd="0" destOrd="0" presId="urn:microsoft.com/office/officeart/2005/8/layout/vList3"/>
    <dgm:cxn modelId="{1D08046A-0F44-407D-8120-51CA69B41CE9}" type="presParOf" srcId="{7A0E1558-18A5-4AA3-851E-8D5E61A1F04F}" destId="{5B0780C5-0541-4019-8E6D-DBD1ACC451F0}" srcOrd="1" destOrd="0" presId="urn:microsoft.com/office/officeart/2005/8/layout/vList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740E8-922B-4C3C-A330-DD0998112EB6}">
      <dsp:nvSpPr>
        <dsp:cNvPr id="0" name=""/>
        <dsp:cNvSpPr/>
      </dsp:nvSpPr>
      <dsp:spPr>
        <a:xfrm>
          <a:off x="739519" y="0"/>
          <a:ext cx="1593300" cy="15933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BE4B4-B89C-4E5F-98F9-A354612A0792}">
      <dsp:nvSpPr>
        <dsp:cNvPr id="0" name=""/>
        <dsp:cNvSpPr/>
      </dsp:nvSpPr>
      <dsp:spPr>
        <a:xfrm>
          <a:off x="0" y="2608190"/>
          <a:ext cx="2759872" cy="179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n-GB" sz="1600" b="0" kern="1200" dirty="0">
              <a:latin typeface="Garamond" panose="02020404030301010803" pitchFamily="18" charset="0"/>
            </a:rPr>
            <a:t>There are a number of learning models that help us better understand and know who we are and also understand others. This is essential for our working lives.</a:t>
          </a:r>
          <a:endParaRPr lang="en-US" sz="1600" kern="1200" dirty="0">
            <a:latin typeface="Garamond" panose="02020404030301010803" pitchFamily="18" charset="0"/>
          </a:endParaRPr>
        </a:p>
      </dsp:txBody>
      <dsp:txXfrm>
        <a:off x="0" y="2608190"/>
        <a:ext cx="2759872" cy="1794093"/>
      </dsp:txXfrm>
    </dsp:sp>
    <dsp:sp modelId="{6856B653-ABCB-47FC-81E6-D5C363C9F02E}">
      <dsp:nvSpPr>
        <dsp:cNvPr id="0" name=""/>
        <dsp:cNvSpPr/>
      </dsp:nvSpPr>
      <dsp:spPr>
        <a:xfrm>
          <a:off x="4118517" y="840821"/>
          <a:ext cx="1241942" cy="1241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452EF-4190-408F-BEE4-E333884339B3}">
      <dsp:nvSpPr>
        <dsp:cNvPr id="0" name=""/>
        <dsp:cNvSpPr/>
      </dsp:nvSpPr>
      <dsp:spPr>
        <a:xfrm>
          <a:off x="3337667" y="2647046"/>
          <a:ext cx="2759872"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66750">
            <a:lnSpc>
              <a:spcPct val="100000"/>
            </a:lnSpc>
            <a:spcBef>
              <a:spcPct val="0"/>
            </a:spcBef>
            <a:spcAft>
              <a:spcPct val="35000"/>
            </a:spcAft>
            <a:buNone/>
          </a:pPr>
          <a:r>
            <a:rPr lang="en-GB" sz="1500" kern="1200" dirty="0">
              <a:latin typeface="Garamond" panose="02020404030301010803" pitchFamily="18" charset="0"/>
            </a:rPr>
            <a:t>DISC stands for four personality profiles: </a:t>
          </a:r>
          <a:r>
            <a:rPr lang="en-US" sz="1500" kern="1200" dirty="0">
              <a:latin typeface="Garamond" panose="02020404030301010803" pitchFamily="18" charset="0"/>
            </a:rPr>
            <a:t>(D)</a:t>
          </a:r>
          <a:r>
            <a:rPr lang="en-US" sz="1500" kern="1200" dirty="0" err="1">
              <a:latin typeface="Garamond" panose="02020404030301010803" pitchFamily="18" charset="0"/>
            </a:rPr>
            <a:t>ominance</a:t>
          </a:r>
          <a:r>
            <a:rPr lang="en-US" sz="1500" kern="1200" dirty="0">
              <a:latin typeface="Garamond" panose="02020404030301010803" pitchFamily="18" charset="0"/>
            </a:rPr>
            <a:t>, (I)</a:t>
          </a:r>
          <a:r>
            <a:rPr lang="en-US" sz="1500" kern="1200" dirty="0" err="1">
              <a:latin typeface="Garamond" panose="02020404030301010803" pitchFamily="18" charset="0"/>
            </a:rPr>
            <a:t>nfluence</a:t>
          </a:r>
          <a:r>
            <a:rPr lang="en-US" sz="1500" kern="1200" dirty="0">
              <a:latin typeface="Garamond" panose="02020404030301010803" pitchFamily="18" charset="0"/>
            </a:rPr>
            <a:t>, (S)</a:t>
          </a:r>
          <a:r>
            <a:rPr lang="en-US" sz="1500" kern="1200" dirty="0" err="1">
              <a:latin typeface="Garamond" panose="02020404030301010803" pitchFamily="18" charset="0"/>
            </a:rPr>
            <a:t>teadiness</a:t>
          </a:r>
          <a:r>
            <a:rPr lang="en-US" sz="1500" kern="1200" dirty="0">
              <a:latin typeface="Garamond" panose="02020404030301010803" pitchFamily="18" charset="0"/>
            </a:rPr>
            <a:t> and (C)</a:t>
          </a:r>
          <a:r>
            <a:rPr lang="en-US" sz="1500" kern="1200" dirty="0" err="1">
              <a:latin typeface="Garamond" panose="02020404030301010803" pitchFamily="18" charset="0"/>
            </a:rPr>
            <a:t>onscientiousness</a:t>
          </a:r>
          <a:r>
            <a:rPr lang="en-US" sz="1500" kern="1200" dirty="0">
              <a:latin typeface="Garamond" panose="02020404030301010803" pitchFamily="18" charset="0"/>
            </a:rPr>
            <a:t>.</a:t>
          </a:r>
        </a:p>
      </dsp:txBody>
      <dsp:txXfrm>
        <a:off x="3337667" y="2647046"/>
        <a:ext cx="2759872" cy="1147500"/>
      </dsp:txXfrm>
    </dsp:sp>
    <dsp:sp modelId="{47DE31E0-19C7-4925-8468-645E302C3A31}">
      <dsp:nvSpPr>
        <dsp:cNvPr id="0" name=""/>
        <dsp:cNvSpPr/>
      </dsp:nvSpPr>
      <dsp:spPr>
        <a:xfrm>
          <a:off x="7221251" y="0"/>
          <a:ext cx="1838422" cy="18384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C5D05-61F6-4CAF-8253-67B5CD22B1A9}">
      <dsp:nvSpPr>
        <dsp:cNvPr id="0" name=""/>
        <dsp:cNvSpPr/>
      </dsp:nvSpPr>
      <dsp:spPr>
        <a:xfrm>
          <a:off x="6602402" y="2548825"/>
          <a:ext cx="2759872" cy="192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66750">
            <a:lnSpc>
              <a:spcPct val="100000"/>
            </a:lnSpc>
            <a:spcBef>
              <a:spcPct val="0"/>
            </a:spcBef>
            <a:spcAft>
              <a:spcPct val="35000"/>
            </a:spcAft>
            <a:buNone/>
          </a:pPr>
          <a:r>
            <a:rPr lang="en-US" sz="1500" kern="1200" dirty="0">
              <a:latin typeface="Garamond" panose="02020404030301010803" pitchFamily="18" charset="0"/>
            </a:rPr>
            <a:t>By understanding how we prefer to think, prefer to make decisions and communicate, we can gain insights into our preferred style of working but also how others prefer to operate.</a:t>
          </a:r>
        </a:p>
      </dsp:txBody>
      <dsp:txXfrm>
        <a:off x="6602402" y="2548825"/>
        <a:ext cx="2759872" cy="1920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4635F-5159-4FBB-9CE6-3104F73DAF13}">
      <dsp:nvSpPr>
        <dsp:cNvPr id="0" name=""/>
        <dsp:cNvSpPr/>
      </dsp:nvSpPr>
      <dsp:spPr>
        <a:xfrm rot="10800000">
          <a:off x="1331949" y="370"/>
          <a:ext cx="4405981" cy="888688"/>
        </a:xfrm>
        <a:prstGeom prst="homePlate">
          <a:avLst/>
        </a:prstGeom>
        <a:solidFill>
          <a:schemeClr val="lt1">
            <a:hueOff val="0"/>
            <a:satOff val="0"/>
            <a:lumOff val="0"/>
            <a:alphaOff val="0"/>
          </a:schemeClr>
        </a:solidFill>
        <a:ln w="12700" cap="flat" cmpd="sng" algn="ctr">
          <a:solidFill>
            <a:srgbClr val="673A8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887"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a:t>
          </a:r>
          <a:r>
            <a:rPr lang="en-GB" sz="2800" kern="1200" dirty="0" err="1"/>
            <a:t>eplacementscot</a:t>
          </a:r>
          <a:endParaRPr lang="en-GB" sz="2800" kern="1200" dirty="0"/>
        </a:p>
      </dsp:txBody>
      <dsp:txXfrm rot="10800000">
        <a:off x="1554121" y="370"/>
        <a:ext cx="4183809" cy="888688"/>
      </dsp:txXfrm>
    </dsp:sp>
    <dsp:sp modelId="{EC0D5663-BF58-4BF3-957A-89789277DFB8}">
      <dsp:nvSpPr>
        <dsp:cNvPr id="0" name=""/>
        <dsp:cNvSpPr/>
      </dsp:nvSpPr>
      <dsp:spPr>
        <a:xfrm>
          <a:off x="887605" y="370"/>
          <a:ext cx="888688" cy="888688"/>
        </a:xfrm>
        <a:prstGeom prst="ellipse">
          <a:avLst/>
        </a:prstGeom>
        <a:blipFill rotWithShape="1">
          <a:blip xmlns:r="http://schemas.openxmlformats.org/officeDocument/2006/relationships" r:embed="rId1"/>
          <a:stretch>
            <a:fillRect/>
          </a:stretch>
        </a:blipFill>
        <a:ln w="12700" cap="flat" cmpd="sng" algn="ctr">
          <a:solidFill>
            <a:srgbClr val="673A8F"/>
          </a:solidFill>
          <a:prstDash val="solid"/>
          <a:miter lim="800000"/>
        </a:ln>
        <a:effectLst/>
      </dsp:spPr>
      <dsp:style>
        <a:lnRef idx="2">
          <a:scrgbClr r="0" g="0" b="0"/>
        </a:lnRef>
        <a:fillRef idx="1">
          <a:scrgbClr r="0" g="0" b="0"/>
        </a:fillRef>
        <a:effectRef idx="0">
          <a:scrgbClr r="0" g="0" b="0"/>
        </a:effectRef>
        <a:fontRef idx="minor"/>
      </dsp:style>
    </dsp:sp>
    <dsp:sp modelId="{C69E9530-015B-4F1A-892B-59322B48D19F}">
      <dsp:nvSpPr>
        <dsp:cNvPr id="0" name=""/>
        <dsp:cNvSpPr/>
      </dsp:nvSpPr>
      <dsp:spPr>
        <a:xfrm rot="10800000">
          <a:off x="1331949" y="1154340"/>
          <a:ext cx="4405981" cy="888688"/>
        </a:xfrm>
        <a:prstGeom prst="homePlate">
          <a:avLst/>
        </a:prstGeom>
        <a:solidFill>
          <a:schemeClr val="lt1">
            <a:hueOff val="0"/>
            <a:satOff val="0"/>
            <a:lumOff val="0"/>
            <a:alphaOff val="0"/>
          </a:schemeClr>
        </a:solidFill>
        <a:ln w="12700" cap="flat" cmpd="sng" algn="ctr">
          <a:solidFill>
            <a:srgbClr val="673A8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887"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a:t>
          </a:r>
          <a:r>
            <a:rPr lang="en-GB" sz="2800" kern="1200" dirty="0" err="1"/>
            <a:t>eplacementscot</a:t>
          </a:r>
          <a:endParaRPr lang="en-GB" sz="2800" kern="1200" dirty="0"/>
        </a:p>
      </dsp:txBody>
      <dsp:txXfrm rot="10800000">
        <a:off x="1554121" y="1154340"/>
        <a:ext cx="4183809" cy="888688"/>
      </dsp:txXfrm>
    </dsp:sp>
    <dsp:sp modelId="{4C892936-B6F6-43AA-86BE-FFD89D446DD6}">
      <dsp:nvSpPr>
        <dsp:cNvPr id="0" name=""/>
        <dsp:cNvSpPr/>
      </dsp:nvSpPr>
      <dsp:spPr>
        <a:xfrm>
          <a:off x="887605" y="1154340"/>
          <a:ext cx="888688" cy="888688"/>
        </a:xfrm>
        <a:prstGeom prst="ellipse">
          <a:avLst/>
        </a:prstGeom>
        <a:blipFill rotWithShape="1">
          <a:blip xmlns:r="http://schemas.openxmlformats.org/officeDocument/2006/relationships" r:embed="rId2"/>
          <a:stretch>
            <a:fillRect/>
          </a:stretch>
        </a:blipFill>
        <a:ln w="12700" cap="flat" cmpd="sng" algn="ctr">
          <a:solidFill>
            <a:srgbClr val="673A8F"/>
          </a:solidFill>
          <a:prstDash val="solid"/>
          <a:miter lim="800000"/>
        </a:ln>
        <a:effectLst/>
      </dsp:spPr>
      <dsp:style>
        <a:lnRef idx="2">
          <a:scrgbClr r="0" g="0" b="0"/>
        </a:lnRef>
        <a:fillRef idx="1">
          <a:scrgbClr r="0" g="0" b="0"/>
        </a:fillRef>
        <a:effectRef idx="0">
          <a:scrgbClr r="0" g="0" b="0"/>
        </a:effectRef>
        <a:fontRef idx="minor"/>
      </dsp:style>
    </dsp:sp>
    <dsp:sp modelId="{7E45697B-AF9C-41B8-92D8-885C4E265A04}">
      <dsp:nvSpPr>
        <dsp:cNvPr id="0" name=""/>
        <dsp:cNvSpPr/>
      </dsp:nvSpPr>
      <dsp:spPr>
        <a:xfrm rot="10800000">
          <a:off x="1331949" y="2308309"/>
          <a:ext cx="4405981" cy="888688"/>
        </a:xfrm>
        <a:prstGeom prst="homePlate">
          <a:avLst/>
        </a:prstGeom>
        <a:solidFill>
          <a:schemeClr val="lt1">
            <a:hueOff val="0"/>
            <a:satOff val="0"/>
            <a:lumOff val="0"/>
            <a:alphaOff val="0"/>
          </a:schemeClr>
        </a:solidFill>
        <a:ln w="12700" cap="flat" cmpd="sng" algn="ctr">
          <a:solidFill>
            <a:srgbClr val="673A8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887"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dirty="0" err="1"/>
            <a:t>eplacementscot</a:t>
          </a:r>
          <a:endParaRPr lang="en-GB" sz="2800" kern="1200" dirty="0"/>
        </a:p>
      </dsp:txBody>
      <dsp:txXfrm rot="10800000">
        <a:off x="1554121" y="2308309"/>
        <a:ext cx="4183809" cy="888688"/>
      </dsp:txXfrm>
    </dsp:sp>
    <dsp:sp modelId="{2E858412-7937-418E-8182-6B5829457FE9}">
      <dsp:nvSpPr>
        <dsp:cNvPr id="0" name=""/>
        <dsp:cNvSpPr/>
      </dsp:nvSpPr>
      <dsp:spPr>
        <a:xfrm>
          <a:off x="887605" y="2308309"/>
          <a:ext cx="888688" cy="888688"/>
        </a:xfrm>
        <a:prstGeom prst="ellipse">
          <a:avLst/>
        </a:prstGeom>
        <a:blipFill rotWithShape="1">
          <a:blip xmlns:r="http://schemas.openxmlformats.org/officeDocument/2006/relationships" r:embed="rId3"/>
          <a:stretch>
            <a:fillRect/>
          </a:stretch>
        </a:blipFill>
        <a:ln w="12700" cap="flat" cmpd="sng" algn="ctr">
          <a:solidFill>
            <a:srgbClr val="673A8F"/>
          </a:solidFill>
          <a:prstDash val="solid"/>
          <a:miter lim="800000"/>
        </a:ln>
        <a:effectLst/>
      </dsp:spPr>
      <dsp:style>
        <a:lnRef idx="2">
          <a:scrgbClr r="0" g="0" b="0"/>
        </a:lnRef>
        <a:fillRef idx="1">
          <a:scrgbClr r="0" g="0" b="0"/>
        </a:fillRef>
        <a:effectRef idx="0">
          <a:scrgbClr r="0" g="0" b="0"/>
        </a:effectRef>
        <a:fontRef idx="minor"/>
      </dsp:style>
    </dsp:sp>
    <dsp:sp modelId="{5B0780C5-0541-4019-8E6D-DBD1ACC451F0}">
      <dsp:nvSpPr>
        <dsp:cNvPr id="0" name=""/>
        <dsp:cNvSpPr/>
      </dsp:nvSpPr>
      <dsp:spPr>
        <a:xfrm rot="10800000">
          <a:off x="1331949" y="3462278"/>
          <a:ext cx="4405981" cy="888688"/>
        </a:xfrm>
        <a:prstGeom prst="homePlate">
          <a:avLst/>
        </a:prstGeom>
        <a:solidFill>
          <a:schemeClr val="lt1">
            <a:hueOff val="0"/>
            <a:satOff val="0"/>
            <a:lumOff val="0"/>
            <a:alphaOff val="0"/>
          </a:schemeClr>
        </a:solidFill>
        <a:ln w="12700" cap="flat" cmpd="sng" algn="ctr">
          <a:solidFill>
            <a:srgbClr val="673A8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887"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e-Placement Scotland</a:t>
          </a:r>
        </a:p>
      </dsp:txBody>
      <dsp:txXfrm rot="10800000">
        <a:off x="1554121" y="3462278"/>
        <a:ext cx="4183809" cy="888688"/>
      </dsp:txXfrm>
    </dsp:sp>
    <dsp:sp modelId="{B1CF0706-9A72-4597-969E-E62A18F1E49C}">
      <dsp:nvSpPr>
        <dsp:cNvPr id="0" name=""/>
        <dsp:cNvSpPr/>
      </dsp:nvSpPr>
      <dsp:spPr>
        <a:xfrm>
          <a:off x="887605" y="3462278"/>
          <a:ext cx="888688" cy="888688"/>
        </a:xfrm>
        <a:prstGeom prst="ellipse">
          <a:avLst/>
        </a:prstGeom>
        <a:blipFill rotWithShape="1">
          <a:blip xmlns:r="http://schemas.openxmlformats.org/officeDocument/2006/relationships" r:embed="rId4"/>
          <a:stretch>
            <a:fillRect/>
          </a:stretch>
        </a:blipFill>
        <a:ln w="12700" cap="flat" cmpd="sng" algn="ctr">
          <a:solidFill>
            <a:srgbClr val="673A8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225DA-FD19-9946-9AE9-1A5EC8C6D07E}" type="datetimeFigureOut">
              <a:rPr lang="en-US" smtClean="0"/>
              <a:t>3/30/2023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00BA8-AD24-B545-8B19-66BF5EDF8DF3}" type="slidenum">
              <a:rPr lang="en-US" smtClean="0"/>
              <a:t>‹#›</a:t>
            </a:fld>
            <a:endParaRPr lang="en-US"/>
          </a:p>
        </p:txBody>
      </p:sp>
    </p:spTree>
    <p:extLst>
      <p:ext uri="{BB962C8B-B14F-4D97-AF65-F5344CB8AC3E}">
        <p14:creationId xmlns:p14="http://schemas.microsoft.com/office/powerpoint/2010/main" val="25860900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00BA8-AD24-B545-8B19-66BF5EDF8DF3}" type="slidenum">
              <a:rPr lang="en-US" smtClean="0"/>
              <a:t>1</a:t>
            </a:fld>
            <a:endParaRPr lang="en-US"/>
          </a:p>
        </p:txBody>
      </p:sp>
    </p:spTree>
    <p:extLst>
      <p:ext uri="{BB962C8B-B14F-4D97-AF65-F5344CB8AC3E}">
        <p14:creationId xmlns:p14="http://schemas.microsoft.com/office/powerpoint/2010/main" val="28908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700BA8-AD24-B545-8B19-66BF5EDF8DF3}" type="slidenum">
              <a:rPr lang="en-US" smtClean="0"/>
              <a:t>18</a:t>
            </a:fld>
            <a:endParaRPr lang="en-US"/>
          </a:p>
        </p:txBody>
      </p:sp>
    </p:spTree>
    <p:extLst>
      <p:ext uri="{BB962C8B-B14F-4D97-AF65-F5344CB8AC3E}">
        <p14:creationId xmlns:p14="http://schemas.microsoft.com/office/powerpoint/2010/main" val="213164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4B46AB-9C28-48F8-AA04-7F29F3F5CF4B}"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9DC8ED-61DA-489A-A04C-1375FA0C6BB4}" type="slidenum">
              <a:rPr lang="en-GB" smtClean="0"/>
              <a:t>‹#›</a:t>
            </a:fld>
            <a:endParaRPr lang="en-GB"/>
          </a:p>
        </p:txBody>
      </p:sp>
    </p:spTree>
    <p:extLst>
      <p:ext uri="{BB962C8B-B14F-4D97-AF65-F5344CB8AC3E}">
        <p14:creationId xmlns:p14="http://schemas.microsoft.com/office/powerpoint/2010/main" val="172459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B46AB-9C28-48F8-AA04-7F29F3F5CF4B}"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9DC8ED-61DA-489A-A04C-1375FA0C6BB4}" type="slidenum">
              <a:rPr lang="en-GB" smtClean="0"/>
              <a:t>‹#›</a:t>
            </a:fld>
            <a:endParaRPr lang="en-GB"/>
          </a:p>
        </p:txBody>
      </p:sp>
    </p:spTree>
    <p:extLst>
      <p:ext uri="{BB962C8B-B14F-4D97-AF65-F5344CB8AC3E}">
        <p14:creationId xmlns:p14="http://schemas.microsoft.com/office/powerpoint/2010/main" val="232316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B46AB-9C28-48F8-AA04-7F29F3F5CF4B}"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9DC8ED-61DA-489A-A04C-1375FA0C6BB4}" type="slidenum">
              <a:rPr lang="en-GB" smtClean="0"/>
              <a:t>‹#›</a:t>
            </a:fld>
            <a:endParaRPr lang="en-GB"/>
          </a:p>
        </p:txBody>
      </p:sp>
    </p:spTree>
    <p:extLst>
      <p:ext uri="{BB962C8B-B14F-4D97-AF65-F5344CB8AC3E}">
        <p14:creationId xmlns:p14="http://schemas.microsoft.com/office/powerpoint/2010/main" val="2766352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24863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56353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729713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11275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769825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364386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38930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04292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B46AB-9C28-48F8-AA04-7F29F3F5CF4B}"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9DC8ED-61DA-489A-A04C-1375FA0C6BB4}" type="slidenum">
              <a:rPr lang="en-GB" smtClean="0"/>
              <a:t>‹#›</a:t>
            </a:fld>
            <a:endParaRPr lang="en-GB"/>
          </a:p>
        </p:txBody>
      </p:sp>
    </p:spTree>
    <p:extLst>
      <p:ext uri="{BB962C8B-B14F-4D97-AF65-F5344CB8AC3E}">
        <p14:creationId xmlns:p14="http://schemas.microsoft.com/office/powerpoint/2010/main" val="3070317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74813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561685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54192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4B46AB-9C28-48F8-AA04-7F29F3F5CF4B}"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9DC8ED-61DA-489A-A04C-1375FA0C6BB4}" type="slidenum">
              <a:rPr lang="en-GB" smtClean="0"/>
              <a:t>‹#›</a:t>
            </a:fld>
            <a:endParaRPr lang="en-GB"/>
          </a:p>
        </p:txBody>
      </p:sp>
    </p:spTree>
    <p:extLst>
      <p:ext uri="{BB962C8B-B14F-4D97-AF65-F5344CB8AC3E}">
        <p14:creationId xmlns:p14="http://schemas.microsoft.com/office/powerpoint/2010/main" val="3344440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4B46AB-9C28-48F8-AA04-7F29F3F5CF4B}"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9DC8ED-61DA-489A-A04C-1375FA0C6BB4}" type="slidenum">
              <a:rPr lang="en-GB" smtClean="0"/>
              <a:t>‹#›</a:t>
            </a:fld>
            <a:endParaRPr lang="en-GB"/>
          </a:p>
        </p:txBody>
      </p:sp>
    </p:spTree>
    <p:extLst>
      <p:ext uri="{BB962C8B-B14F-4D97-AF65-F5344CB8AC3E}">
        <p14:creationId xmlns:p14="http://schemas.microsoft.com/office/powerpoint/2010/main" val="37800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4B46AB-9C28-48F8-AA04-7F29F3F5CF4B}"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9DC8ED-61DA-489A-A04C-1375FA0C6BB4}" type="slidenum">
              <a:rPr lang="en-GB" smtClean="0"/>
              <a:t>‹#›</a:t>
            </a:fld>
            <a:endParaRPr lang="en-GB"/>
          </a:p>
        </p:txBody>
      </p:sp>
    </p:spTree>
    <p:extLst>
      <p:ext uri="{BB962C8B-B14F-4D97-AF65-F5344CB8AC3E}">
        <p14:creationId xmlns:p14="http://schemas.microsoft.com/office/powerpoint/2010/main" val="276259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4B46AB-9C28-48F8-AA04-7F29F3F5CF4B}"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9DC8ED-61DA-489A-A04C-1375FA0C6BB4}" type="slidenum">
              <a:rPr lang="en-GB" smtClean="0"/>
              <a:t>‹#›</a:t>
            </a:fld>
            <a:endParaRPr lang="en-GB"/>
          </a:p>
        </p:txBody>
      </p:sp>
    </p:spTree>
    <p:extLst>
      <p:ext uri="{BB962C8B-B14F-4D97-AF65-F5344CB8AC3E}">
        <p14:creationId xmlns:p14="http://schemas.microsoft.com/office/powerpoint/2010/main" val="179544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B46AB-9C28-48F8-AA04-7F29F3F5CF4B}"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9DC8ED-61DA-489A-A04C-1375FA0C6BB4}" type="slidenum">
              <a:rPr lang="en-GB" smtClean="0"/>
              <a:t>‹#›</a:t>
            </a:fld>
            <a:endParaRPr lang="en-GB"/>
          </a:p>
        </p:txBody>
      </p:sp>
    </p:spTree>
    <p:extLst>
      <p:ext uri="{BB962C8B-B14F-4D97-AF65-F5344CB8AC3E}">
        <p14:creationId xmlns:p14="http://schemas.microsoft.com/office/powerpoint/2010/main" val="93185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4B46AB-9C28-48F8-AA04-7F29F3F5CF4B}"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9DC8ED-61DA-489A-A04C-1375FA0C6BB4}" type="slidenum">
              <a:rPr lang="en-GB" smtClean="0"/>
              <a:t>‹#›</a:t>
            </a:fld>
            <a:endParaRPr lang="en-GB"/>
          </a:p>
        </p:txBody>
      </p:sp>
    </p:spTree>
    <p:extLst>
      <p:ext uri="{BB962C8B-B14F-4D97-AF65-F5344CB8AC3E}">
        <p14:creationId xmlns:p14="http://schemas.microsoft.com/office/powerpoint/2010/main" val="423749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4B46AB-9C28-48F8-AA04-7F29F3F5CF4B}"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9DC8ED-61DA-489A-A04C-1375FA0C6BB4}" type="slidenum">
              <a:rPr lang="en-GB" smtClean="0"/>
              <a:t>‹#›</a:t>
            </a:fld>
            <a:endParaRPr lang="en-GB"/>
          </a:p>
        </p:txBody>
      </p:sp>
    </p:spTree>
    <p:extLst>
      <p:ext uri="{BB962C8B-B14F-4D97-AF65-F5344CB8AC3E}">
        <p14:creationId xmlns:p14="http://schemas.microsoft.com/office/powerpoint/2010/main" val="90563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B46AB-9C28-48F8-AA04-7F29F3F5CF4B}" type="datetimeFigureOut">
              <a:rPr lang="en-GB" smtClean="0"/>
              <a:t>30/03/2023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DC8ED-61DA-489A-A04C-1375FA0C6BB4}" type="slidenum">
              <a:rPr lang="en-GB" smtClean="0"/>
              <a:t>‹#›</a:t>
            </a:fld>
            <a:endParaRPr lang="en-GB"/>
          </a:p>
        </p:txBody>
      </p:sp>
    </p:spTree>
    <p:extLst>
      <p:ext uri="{BB962C8B-B14F-4D97-AF65-F5344CB8AC3E}">
        <p14:creationId xmlns:p14="http://schemas.microsoft.com/office/powerpoint/2010/main" val="2629649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B46AB-9C28-48F8-AA04-7F29F3F5CF4B}" type="datetimeFigureOut">
              <a:rPr lang="en-GB" smtClean="0">
                <a:solidFill>
                  <a:prstClr val="black">
                    <a:tint val="75000"/>
                  </a:prstClr>
                </a:solidFill>
                <a:latin typeface="Calibri"/>
              </a:rPr>
              <a:pPr/>
              <a:t>30/03/2023</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DC8ED-61DA-489A-A04C-1375FA0C6BB4}"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878087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713347530/7ab63ed811"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vimeo.com/713377733/b23717ddde"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531145878/26260ca7a7"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267339" y="2365646"/>
            <a:ext cx="4685661" cy="1077218"/>
          </a:xfrm>
          <a:prstGeom prst="rect">
            <a:avLst/>
          </a:prstGeom>
          <a:noFill/>
        </p:spPr>
        <p:txBody>
          <a:bodyPr wrap="square" rtlCol="0">
            <a:spAutoFit/>
          </a:bodyPr>
          <a:lstStyle/>
          <a:p>
            <a:r>
              <a:rPr lang="en-GB" sz="3200" b="1" dirty="0">
                <a:solidFill>
                  <a:schemeClr val="bg1"/>
                </a:solidFill>
                <a:latin typeface="Times New Roman" panose="02020603050405020304" pitchFamily="18" charset="0"/>
                <a:cs typeface="Times New Roman" panose="02020603050405020304" pitchFamily="18" charset="0"/>
              </a:rPr>
              <a:t>Getting Ready to Work in a Tech Start-up</a:t>
            </a:r>
          </a:p>
        </p:txBody>
      </p:sp>
    </p:spTree>
    <p:extLst>
      <p:ext uri="{BB962C8B-B14F-4D97-AF65-F5344CB8AC3E}">
        <p14:creationId xmlns:p14="http://schemas.microsoft.com/office/powerpoint/2010/main" val="2391001610"/>
      </p:ext>
    </p:extLst>
  </p:cSld>
  <p:clrMapOvr>
    <a:masterClrMapping/>
  </p:clrMapOvr>
  <p:extLst>
    <p:ext uri="{E180D4A7-C9FB-4DFB-919C-405C955672EB}">
      <p14:showEvtLst xmlns:p14="http://schemas.microsoft.com/office/powerpoint/2010/main">
        <p14:playEvt time="145"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solidFill>
                  <a:srgbClr val="673A8F"/>
                </a:solidFill>
                <a:latin typeface="Garamond" panose="02020404030301010803" pitchFamily="18" charset="0"/>
              </a:rPr>
              <a:t>Creating positive habits</a:t>
            </a:r>
            <a:endParaRPr lang="en-GB" b="1" dirty="0">
              <a:solidFill>
                <a:srgbClr val="673A8F"/>
              </a:solidFill>
              <a:latin typeface="Garamond" panose="02020404030301010803" pitchFamily="18" charset="0"/>
            </a:endParaRPr>
          </a:p>
        </p:txBody>
      </p:sp>
      <p:sp>
        <p:nvSpPr>
          <p:cNvPr id="3" name="Content Placeholder 2"/>
          <p:cNvSpPr>
            <a:spLocks noGrp="1"/>
          </p:cNvSpPr>
          <p:nvPr>
            <p:ph sz="half" idx="1"/>
          </p:nvPr>
        </p:nvSpPr>
        <p:spPr>
          <a:xfrm>
            <a:off x="681038" y="1825626"/>
            <a:ext cx="6420802" cy="4034261"/>
          </a:xfrm>
        </p:spPr>
        <p:txBody>
          <a:bodyPr>
            <a:normAutofit fontScale="92500" lnSpcReduction="20000"/>
          </a:bodyPr>
          <a:lstStyle/>
          <a:p>
            <a:pPr marL="0" indent="0">
              <a:buNone/>
            </a:pPr>
            <a:r>
              <a:rPr lang="en-US" dirty="0">
                <a:latin typeface="Garamond" panose="02020404030301010803" pitchFamily="18" charset="0"/>
              </a:rPr>
              <a:t>Small daily habits can build up over time to deliver lasting impacts.</a:t>
            </a:r>
          </a:p>
          <a:p>
            <a:pPr marL="0" indent="0">
              <a:buNone/>
            </a:pPr>
            <a:endParaRPr lang="en-US" sz="900" dirty="0">
              <a:latin typeface="Garamond" panose="02020404030301010803" pitchFamily="18" charset="0"/>
            </a:endParaRPr>
          </a:p>
          <a:p>
            <a:pPr marL="0" indent="0">
              <a:buNone/>
            </a:pPr>
            <a:r>
              <a:rPr lang="en-US" dirty="0">
                <a:latin typeface="Garamond" panose="02020404030301010803" pitchFamily="18" charset="0"/>
              </a:rPr>
              <a:t>Cycles of experimentation and reflective actions such as Plan -&gt; Do -&gt; Review help you adjust your habits slowly so they build up to greater impact.  </a:t>
            </a:r>
            <a:r>
              <a:rPr lang="en-GB" dirty="0">
                <a:latin typeface="Garamond" panose="02020404030301010803" pitchFamily="18" charset="0"/>
              </a:rPr>
              <a:t>Small marginal gains enable you to become more effective and develop more effective practice. </a:t>
            </a:r>
          </a:p>
          <a:p>
            <a:pPr marL="0" indent="0">
              <a:buNone/>
            </a:pPr>
            <a:r>
              <a:rPr lang="en-GB" dirty="0">
                <a:latin typeface="Garamond" panose="02020404030301010803" pitchFamily="18" charset="0"/>
              </a:rPr>
              <a:t>Such good practice matches common product development approaches used such as in lean start-up – think of yourself and good habits as the product!</a:t>
            </a:r>
          </a:p>
        </p:txBody>
      </p:sp>
      <p:pic>
        <p:nvPicPr>
          <p:cNvPr id="4" name="Picture 3">
            <a:extLst>
              <a:ext uri="{FF2B5EF4-FFF2-40B4-BE49-F238E27FC236}">
                <a16:creationId xmlns:a16="http://schemas.microsoft.com/office/drawing/2014/main" id="{070D857D-440E-DFEF-D3C5-2BCDA194FC0C}"/>
              </a:ext>
            </a:extLst>
          </p:cNvPr>
          <p:cNvPicPr>
            <a:picLocks noChangeAspect="1"/>
          </p:cNvPicPr>
          <p:nvPr/>
        </p:nvPicPr>
        <p:blipFill>
          <a:blip r:embed="rId3"/>
          <a:stretch>
            <a:fillRect/>
          </a:stretch>
        </p:blipFill>
        <p:spPr>
          <a:xfrm>
            <a:off x="7054267" y="1135931"/>
            <a:ext cx="2804160" cy="1514475"/>
          </a:xfrm>
          <a:prstGeom prst="rect">
            <a:avLst/>
          </a:prstGeom>
        </p:spPr>
      </p:pic>
      <p:pic>
        <p:nvPicPr>
          <p:cNvPr id="5" name="Picture 4">
            <a:extLst>
              <a:ext uri="{FF2B5EF4-FFF2-40B4-BE49-F238E27FC236}">
                <a16:creationId xmlns:a16="http://schemas.microsoft.com/office/drawing/2014/main" id="{8837162E-B5C4-ECCB-7A32-CBEBE5C6044B}"/>
              </a:ext>
            </a:extLst>
          </p:cNvPr>
          <p:cNvPicPr>
            <a:picLocks noChangeAspect="1"/>
          </p:cNvPicPr>
          <p:nvPr/>
        </p:nvPicPr>
        <p:blipFill rotWithShape="1">
          <a:blip r:embed="rId4"/>
          <a:srcRect l="16366" r="15099"/>
          <a:stretch/>
        </p:blipFill>
        <p:spPr>
          <a:xfrm>
            <a:off x="7101840" y="2650406"/>
            <a:ext cx="2804160" cy="3071662"/>
          </a:xfrm>
          <a:prstGeom prst="rect">
            <a:avLst/>
          </a:prstGeom>
        </p:spPr>
      </p:pic>
    </p:spTree>
    <p:extLst>
      <p:ext uri="{BB962C8B-B14F-4D97-AF65-F5344CB8AC3E}">
        <p14:creationId xmlns:p14="http://schemas.microsoft.com/office/powerpoint/2010/main" val="182500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Creating habits – that work for you</a:t>
            </a:r>
          </a:p>
        </p:txBody>
      </p:sp>
      <p:pic>
        <p:nvPicPr>
          <p:cNvPr id="4" name="Picture 3">
            <a:hlinkClick r:id="rId3"/>
          </p:cNvPr>
          <p:cNvPicPr>
            <a:picLocks noChangeAspect="1"/>
          </p:cNvPicPr>
          <p:nvPr/>
        </p:nvPicPr>
        <p:blipFill>
          <a:blip r:embed="rId4"/>
          <a:stretch>
            <a:fillRect/>
          </a:stretch>
        </p:blipFill>
        <p:spPr>
          <a:xfrm>
            <a:off x="1881554" y="1417782"/>
            <a:ext cx="6753579" cy="4327236"/>
          </a:xfrm>
          <a:prstGeom prst="rect">
            <a:avLst/>
          </a:prstGeom>
        </p:spPr>
      </p:pic>
    </p:spTree>
    <p:extLst>
      <p:ext uri="{BB962C8B-B14F-4D97-AF65-F5344CB8AC3E}">
        <p14:creationId xmlns:p14="http://schemas.microsoft.com/office/powerpoint/2010/main" val="410261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Creating positive habits: Actions </a:t>
            </a:r>
          </a:p>
        </p:txBody>
      </p:sp>
      <p:sp>
        <p:nvSpPr>
          <p:cNvPr id="3" name="Content Placeholder 2"/>
          <p:cNvSpPr>
            <a:spLocks noGrp="1"/>
          </p:cNvSpPr>
          <p:nvPr>
            <p:ph sz="half" idx="1"/>
          </p:nvPr>
        </p:nvSpPr>
        <p:spPr>
          <a:xfrm>
            <a:off x="681038" y="1825626"/>
            <a:ext cx="6420802" cy="4034261"/>
          </a:xfrm>
        </p:spPr>
        <p:txBody>
          <a:bodyPr>
            <a:normAutofit/>
          </a:bodyPr>
          <a:lstStyle/>
          <a:p>
            <a:pPr marL="514350" indent="-514350">
              <a:buAutoNum type="arabicPeriod"/>
            </a:pPr>
            <a:r>
              <a:rPr lang="en-GB" dirty="0">
                <a:latin typeface="Garamond" panose="02020404030301010803" pitchFamily="18" charset="0"/>
              </a:rPr>
              <a:t>Identify one of your habits that you might wish to change over a month</a:t>
            </a:r>
          </a:p>
          <a:p>
            <a:pPr marL="514350" indent="-514350">
              <a:buAutoNum type="arabicPeriod"/>
            </a:pPr>
            <a:r>
              <a:rPr lang="en-GB" dirty="0">
                <a:latin typeface="Garamond" panose="02020404030301010803" pitchFamily="18" charset="0"/>
              </a:rPr>
              <a:t>Apply one of models and think about:</a:t>
            </a:r>
          </a:p>
          <a:p>
            <a:pPr lvl="1"/>
            <a:r>
              <a:rPr lang="en-GB" dirty="0">
                <a:latin typeface="Garamond" panose="02020404030301010803" pitchFamily="18" charset="0"/>
              </a:rPr>
              <a:t>Planning what change you wish to make</a:t>
            </a:r>
          </a:p>
          <a:p>
            <a:pPr lvl="1"/>
            <a:r>
              <a:rPr lang="en-GB" dirty="0">
                <a:latin typeface="Garamond" panose="02020404030301010803" pitchFamily="18" charset="0"/>
              </a:rPr>
              <a:t>Making the changes you need to make </a:t>
            </a:r>
          </a:p>
          <a:p>
            <a:pPr lvl="1"/>
            <a:r>
              <a:rPr lang="en-GB" dirty="0">
                <a:latin typeface="Garamond" panose="02020404030301010803" pitchFamily="18" charset="0"/>
              </a:rPr>
              <a:t>What data do you need to collect to show improvements in your habits?</a:t>
            </a:r>
          </a:p>
          <a:p>
            <a:pPr marL="514350" indent="-514350">
              <a:buFont typeface="+mj-lt"/>
              <a:buAutoNum type="arabicPeriod"/>
            </a:pPr>
            <a:r>
              <a:rPr lang="en-GB" dirty="0">
                <a:latin typeface="Garamond" panose="02020404030301010803" pitchFamily="18" charset="0"/>
              </a:rPr>
              <a:t>Use the above across a week and then  month and see how your habits change!</a:t>
            </a:r>
          </a:p>
        </p:txBody>
      </p:sp>
      <p:pic>
        <p:nvPicPr>
          <p:cNvPr id="4" name="Picture 3">
            <a:extLst>
              <a:ext uri="{FF2B5EF4-FFF2-40B4-BE49-F238E27FC236}">
                <a16:creationId xmlns:a16="http://schemas.microsoft.com/office/drawing/2014/main" id="{070D857D-440E-DFEF-D3C5-2BCDA194FC0C}"/>
              </a:ext>
            </a:extLst>
          </p:cNvPr>
          <p:cNvPicPr>
            <a:picLocks noChangeAspect="1"/>
          </p:cNvPicPr>
          <p:nvPr/>
        </p:nvPicPr>
        <p:blipFill>
          <a:blip r:embed="rId3"/>
          <a:stretch>
            <a:fillRect/>
          </a:stretch>
        </p:blipFill>
        <p:spPr>
          <a:xfrm>
            <a:off x="7054267" y="1353648"/>
            <a:ext cx="2804160" cy="1514475"/>
          </a:xfrm>
          <a:prstGeom prst="rect">
            <a:avLst/>
          </a:prstGeom>
        </p:spPr>
      </p:pic>
      <p:pic>
        <p:nvPicPr>
          <p:cNvPr id="5" name="Picture 4">
            <a:extLst>
              <a:ext uri="{FF2B5EF4-FFF2-40B4-BE49-F238E27FC236}">
                <a16:creationId xmlns:a16="http://schemas.microsoft.com/office/drawing/2014/main" id="{8837162E-B5C4-ECCB-7A32-CBEBE5C6044B}"/>
              </a:ext>
            </a:extLst>
          </p:cNvPr>
          <p:cNvPicPr>
            <a:picLocks noChangeAspect="1"/>
          </p:cNvPicPr>
          <p:nvPr/>
        </p:nvPicPr>
        <p:blipFill rotWithShape="1">
          <a:blip r:embed="rId4"/>
          <a:srcRect l="16366" r="15099"/>
          <a:stretch/>
        </p:blipFill>
        <p:spPr>
          <a:xfrm>
            <a:off x="7101840" y="3085837"/>
            <a:ext cx="2804160" cy="3071662"/>
          </a:xfrm>
          <a:prstGeom prst="rect">
            <a:avLst/>
          </a:prstGeom>
        </p:spPr>
      </p:pic>
    </p:spTree>
    <p:extLst>
      <p:ext uri="{BB962C8B-B14F-4D97-AF65-F5344CB8AC3E}">
        <p14:creationId xmlns:p14="http://schemas.microsoft.com/office/powerpoint/2010/main" val="303587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What’s your “Why?”</a:t>
            </a:r>
          </a:p>
        </p:txBody>
      </p:sp>
      <p:sp>
        <p:nvSpPr>
          <p:cNvPr id="3" name="Content Placeholder 2"/>
          <p:cNvSpPr>
            <a:spLocks noGrp="1"/>
          </p:cNvSpPr>
          <p:nvPr>
            <p:ph sz="half" idx="1"/>
          </p:nvPr>
        </p:nvSpPr>
        <p:spPr>
          <a:xfrm>
            <a:off x="616801" y="1456172"/>
            <a:ext cx="8711926" cy="4593646"/>
          </a:xfrm>
        </p:spPr>
        <p:txBody>
          <a:bodyPr>
            <a:normAutofit/>
          </a:bodyPr>
          <a:lstStyle/>
          <a:p>
            <a:pPr marL="0" indent="0">
              <a:buNone/>
            </a:pPr>
            <a:r>
              <a:rPr lang="en-US" dirty="0">
                <a:latin typeface="Garamond" panose="02020404030301010803" pitchFamily="18" charset="0"/>
              </a:rPr>
              <a:t>What is the purpose of your work in a start-up? </a:t>
            </a:r>
          </a:p>
          <a:p>
            <a:pPr marL="0" indent="0">
              <a:buNone/>
            </a:pPr>
            <a:r>
              <a:rPr lang="en-US" dirty="0">
                <a:latin typeface="Garamond" panose="02020404030301010803" pitchFamily="18" charset="0"/>
              </a:rPr>
              <a:t>It may be experiential, it may be upskilling, it may be about changing the world or it may be about making some money! There is no one reason that drives our purpose, and your purpose is most likely to change over the course of your working life.</a:t>
            </a:r>
          </a:p>
          <a:p>
            <a:pPr marL="0" indent="0">
              <a:buNone/>
            </a:pPr>
            <a:r>
              <a:rPr lang="en-US" dirty="0">
                <a:latin typeface="Garamond" panose="02020404030301010803" pitchFamily="18" charset="0"/>
              </a:rPr>
              <a:t>This video focuses on the work of Simon Sinek who explores why your purpose is important as it also helps you to define what you do? and how you do it? This links with an </a:t>
            </a:r>
            <a:r>
              <a:rPr lang="en-US" dirty="0" err="1">
                <a:latin typeface="Garamond" panose="02020404030301010803" pitchFamily="18" charset="0"/>
              </a:rPr>
              <a:t>organisation’s</a:t>
            </a:r>
            <a:r>
              <a:rPr lang="en-US" dirty="0">
                <a:latin typeface="Garamond" panose="02020404030301010803" pitchFamily="18" charset="0"/>
              </a:rPr>
              <a:t> culture and values and how you fit with them.</a:t>
            </a: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7277370" y="181771"/>
            <a:ext cx="2403062" cy="1457758"/>
          </a:xfrm>
          <a:prstGeom prst="rect">
            <a:avLst/>
          </a:prstGeom>
        </p:spPr>
      </p:pic>
    </p:spTree>
    <p:extLst>
      <p:ext uri="{BB962C8B-B14F-4D97-AF65-F5344CB8AC3E}">
        <p14:creationId xmlns:p14="http://schemas.microsoft.com/office/powerpoint/2010/main" val="361876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What’s your “Why?”</a:t>
            </a:r>
          </a:p>
        </p:txBody>
      </p:sp>
      <p:sp>
        <p:nvSpPr>
          <p:cNvPr id="3" name="Content Placeholder 2"/>
          <p:cNvSpPr>
            <a:spLocks noGrp="1"/>
          </p:cNvSpPr>
          <p:nvPr>
            <p:ph sz="half" idx="1"/>
          </p:nvPr>
        </p:nvSpPr>
        <p:spPr>
          <a:xfrm>
            <a:off x="513036" y="1560675"/>
            <a:ext cx="8711926" cy="4593646"/>
          </a:xfrm>
        </p:spPr>
        <p:txBody>
          <a:bodyPr>
            <a:normAutofit/>
          </a:bodyPr>
          <a:lstStyle/>
          <a:p>
            <a:pPr marL="0" indent="0">
              <a:buNone/>
            </a:pPr>
            <a:r>
              <a:rPr lang="en-US" dirty="0">
                <a:latin typeface="Garamond" panose="02020404030301010803" pitchFamily="18" charset="0"/>
              </a:rPr>
              <a:t>There is no hierarchy in purpose, for example: </a:t>
            </a:r>
          </a:p>
          <a:p>
            <a:pPr marL="0" indent="0">
              <a:buNone/>
            </a:pPr>
            <a:r>
              <a:rPr lang="en-US" dirty="0">
                <a:latin typeface="Garamond" panose="02020404030301010803" pitchFamily="18" charset="0"/>
              </a:rPr>
              <a:t>Apple is a global business, driven to produce aesthetically pleasing and good user-design.</a:t>
            </a:r>
          </a:p>
          <a:p>
            <a:pPr marL="0" indent="0" algn="l">
              <a:buNone/>
            </a:pPr>
            <a:r>
              <a:rPr lang="en-GB" i="0" dirty="0">
                <a:effectLst/>
                <a:latin typeface="Garamond" panose="02020404030301010803" pitchFamily="18" charset="0"/>
              </a:rPr>
              <a:t>Cosmic is a small tech social enterprise, located in Devon, which specialises in digital skills training, digital consultancy, IT technical support and website development. </a:t>
            </a:r>
            <a:r>
              <a:rPr lang="en-GB" i="0" dirty="0" err="1">
                <a:effectLst/>
                <a:latin typeface="Garamond" panose="02020404030301010803" pitchFamily="18" charset="0"/>
              </a:rPr>
              <a:t>Cosmic’s</a:t>
            </a:r>
            <a:r>
              <a:rPr lang="en-GB" i="0" dirty="0">
                <a:effectLst/>
                <a:latin typeface="Garamond" panose="02020404030301010803" pitchFamily="18" charset="0"/>
              </a:rPr>
              <a:t> vision is to inspire people to achieve success in the Digital world. Digital inclusion is at the heart of all they do.</a:t>
            </a:r>
          </a:p>
          <a:p>
            <a:pPr marL="0" indent="0">
              <a:buNone/>
            </a:pPr>
            <a:r>
              <a:rPr lang="en-US" dirty="0">
                <a:latin typeface="Garamond" panose="02020404030301010803" pitchFamily="18" charset="0"/>
              </a:rPr>
              <a:t>Both are equally valid.</a:t>
            </a:r>
          </a:p>
        </p:txBody>
      </p:sp>
      <p:pic>
        <p:nvPicPr>
          <p:cNvPr id="4" name="Picture 3"/>
          <p:cNvPicPr>
            <a:picLocks noChangeAspect="1"/>
          </p:cNvPicPr>
          <p:nvPr/>
        </p:nvPicPr>
        <p:blipFill>
          <a:blip r:embed="rId3"/>
          <a:stretch>
            <a:fillRect/>
          </a:stretch>
        </p:blipFill>
        <p:spPr>
          <a:xfrm>
            <a:off x="7277370" y="181771"/>
            <a:ext cx="2403062" cy="1457758"/>
          </a:xfrm>
          <a:prstGeom prst="rect">
            <a:avLst/>
          </a:prstGeom>
        </p:spPr>
      </p:pic>
    </p:spTree>
    <p:extLst>
      <p:ext uri="{BB962C8B-B14F-4D97-AF65-F5344CB8AC3E}">
        <p14:creationId xmlns:p14="http://schemas.microsoft.com/office/powerpoint/2010/main" val="2892382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What’s your Why?</a:t>
            </a:r>
          </a:p>
        </p:txBody>
      </p:sp>
      <p:pic>
        <p:nvPicPr>
          <p:cNvPr id="5" name="Picture 4"/>
          <p:cNvPicPr>
            <a:picLocks noChangeAspect="1"/>
          </p:cNvPicPr>
          <p:nvPr/>
        </p:nvPicPr>
        <p:blipFill>
          <a:blip r:embed="rId3"/>
          <a:stretch>
            <a:fillRect/>
          </a:stretch>
        </p:blipFill>
        <p:spPr>
          <a:xfrm>
            <a:off x="1915287" y="2524284"/>
            <a:ext cx="5277993" cy="3487003"/>
          </a:xfrm>
          <a:prstGeom prst="rect">
            <a:avLst/>
          </a:prstGeom>
        </p:spPr>
      </p:pic>
    </p:spTree>
    <p:extLst>
      <p:ext uri="{BB962C8B-B14F-4D97-AF65-F5344CB8AC3E}">
        <p14:creationId xmlns:p14="http://schemas.microsoft.com/office/powerpoint/2010/main" val="1008878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What’s your “Why?”: Actions</a:t>
            </a:r>
          </a:p>
        </p:txBody>
      </p:sp>
      <p:sp>
        <p:nvSpPr>
          <p:cNvPr id="3" name="Content Placeholder 2"/>
          <p:cNvSpPr>
            <a:spLocks noGrp="1"/>
          </p:cNvSpPr>
          <p:nvPr>
            <p:ph sz="half" idx="1"/>
          </p:nvPr>
        </p:nvSpPr>
        <p:spPr>
          <a:xfrm>
            <a:off x="513036" y="1560675"/>
            <a:ext cx="6308865" cy="4593646"/>
          </a:xfrm>
        </p:spPr>
        <p:txBody>
          <a:bodyPr>
            <a:normAutofit/>
          </a:bodyPr>
          <a:lstStyle/>
          <a:p>
            <a:pPr marL="0" indent="0">
              <a:buNone/>
            </a:pPr>
            <a:r>
              <a:rPr lang="en-US" dirty="0">
                <a:latin typeface="Garamond" panose="02020404030301010803" pitchFamily="18" charset="0"/>
              </a:rPr>
              <a:t>Think about your values &amp; belief systems and what is important to you.  This will help you understand your Why?</a:t>
            </a:r>
          </a:p>
          <a:p>
            <a:pPr marL="514350" indent="-514350">
              <a:buFont typeface="+mj-lt"/>
              <a:buAutoNum type="arabicPeriod"/>
            </a:pPr>
            <a:endParaRPr lang="en-US" dirty="0">
              <a:latin typeface="Garamond" panose="02020404030301010803" pitchFamily="18" charset="0"/>
            </a:endParaRPr>
          </a:p>
          <a:p>
            <a:pPr marL="514350" indent="-514350">
              <a:buFont typeface="+mj-lt"/>
              <a:buAutoNum type="arabicPeriod"/>
            </a:pPr>
            <a:endParaRPr lang="en-GB" dirty="0">
              <a:latin typeface="Garamond" panose="02020404030301010803" pitchFamily="18" charset="0"/>
            </a:endParaRPr>
          </a:p>
        </p:txBody>
      </p:sp>
      <p:pic>
        <p:nvPicPr>
          <p:cNvPr id="4" name="Picture 3"/>
          <p:cNvPicPr>
            <a:picLocks noChangeAspect="1"/>
          </p:cNvPicPr>
          <p:nvPr/>
        </p:nvPicPr>
        <p:blipFill rotWithShape="1">
          <a:blip r:embed="rId3"/>
          <a:srcRect l="44337"/>
          <a:stretch/>
        </p:blipFill>
        <p:spPr>
          <a:xfrm>
            <a:off x="7354621" y="2097655"/>
            <a:ext cx="2614036" cy="2848813"/>
          </a:xfrm>
          <a:prstGeom prst="rect">
            <a:avLst/>
          </a:prstGeom>
        </p:spPr>
      </p:pic>
    </p:spTree>
    <p:extLst>
      <p:ext uri="{BB962C8B-B14F-4D97-AF65-F5344CB8AC3E}">
        <p14:creationId xmlns:p14="http://schemas.microsoft.com/office/powerpoint/2010/main" val="102487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Getting ready to work in a tech start-up</a:t>
            </a:r>
          </a:p>
        </p:txBody>
      </p:sp>
      <p:sp>
        <p:nvSpPr>
          <p:cNvPr id="3" name="Content Placeholder 2"/>
          <p:cNvSpPr>
            <a:spLocks noGrp="1"/>
          </p:cNvSpPr>
          <p:nvPr>
            <p:ph sz="half" idx="1"/>
          </p:nvPr>
        </p:nvSpPr>
        <p:spPr>
          <a:xfrm>
            <a:off x="513036" y="1690689"/>
            <a:ext cx="8711926" cy="4463631"/>
          </a:xfrm>
        </p:spPr>
        <p:txBody>
          <a:bodyPr>
            <a:normAutofit/>
          </a:bodyPr>
          <a:lstStyle/>
          <a:p>
            <a:pPr marL="0" indent="0">
              <a:buNone/>
            </a:pPr>
            <a:r>
              <a:rPr lang="en-US" dirty="0">
                <a:latin typeface="Garamond" panose="02020404030301010803" pitchFamily="18" charset="0"/>
              </a:rPr>
              <a:t>By now you should have </a:t>
            </a:r>
            <a:r>
              <a:rPr lang="en-US" dirty="0" err="1">
                <a:latin typeface="Garamond" panose="02020404030301010803" pitchFamily="18" charset="0"/>
              </a:rPr>
              <a:t>recognised</a:t>
            </a:r>
            <a:r>
              <a:rPr lang="en-US" dirty="0">
                <a:latin typeface="Garamond" panose="02020404030301010803" pitchFamily="18" charset="0"/>
              </a:rPr>
              <a:t> that there are many opportunities for you to experience in a placement in a tech start-up.</a:t>
            </a:r>
          </a:p>
          <a:p>
            <a:pPr marL="0" indent="0">
              <a:buNone/>
            </a:pPr>
            <a:r>
              <a:rPr lang="en-US" dirty="0">
                <a:latin typeface="Garamond" panose="02020404030301010803" pitchFamily="18" charset="0"/>
              </a:rPr>
              <a:t>These resources are designed to help guide you through your pathway into your placement and support a positive experience. Your tech start-up placement is one experience in your career but is also an important transition from education into a career in the tech industry both within Scotland and beyond. </a:t>
            </a:r>
          </a:p>
          <a:p>
            <a:pPr marL="0" indent="0">
              <a:buNone/>
            </a:pPr>
            <a:r>
              <a:rPr lang="en-US" dirty="0">
                <a:latin typeface="Garamond" panose="02020404030301010803" pitchFamily="18" charset="0"/>
              </a:rPr>
              <a:t>We </a:t>
            </a:r>
            <a:r>
              <a:rPr lang="en-US">
                <a:latin typeface="Garamond" panose="02020404030301010803" pitchFamily="18" charset="0"/>
              </a:rPr>
              <a:t>wish you good luck!</a:t>
            </a:r>
            <a:endParaRPr lang="en-US" dirty="0">
              <a:latin typeface="Garamond" panose="02020404030301010803" pitchFamily="18" charset="0"/>
            </a:endParaRPr>
          </a:p>
        </p:txBody>
      </p:sp>
    </p:spTree>
    <p:extLst>
      <p:ext uri="{BB962C8B-B14F-4D97-AF65-F5344CB8AC3E}">
        <p14:creationId xmlns:p14="http://schemas.microsoft.com/office/powerpoint/2010/main" val="3302354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1037" y="304742"/>
            <a:ext cx="8543925" cy="1325563"/>
          </a:xfrm>
        </p:spPr>
        <p:txBody>
          <a:bodyPr/>
          <a:lstStyle/>
          <a:p>
            <a:pPr algn="ctr"/>
            <a:r>
              <a:rPr lang="en-GB" b="1" dirty="0">
                <a:solidFill>
                  <a:srgbClr val="673A8F"/>
                </a:solidFill>
              </a:rPr>
              <a:t>Keep in touch</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54896216"/>
              </p:ext>
            </p:extLst>
          </p:nvPr>
        </p:nvGraphicFramePr>
        <p:xfrm>
          <a:off x="1640231" y="1526788"/>
          <a:ext cx="6625536"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580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Introduction</a:t>
            </a:r>
          </a:p>
        </p:txBody>
      </p:sp>
      <p:sp>
        <p:nvSpPr>
          <p:cNvPr id="3" name="Content Placeholder 2"/>
          <p:cNvSpPr>
            <a:spLocks noGrp="1"/>
          </p:cNvSpPr>
          <p:nvPr>
            <p:ph sz="half" idx="1"/>
          </p:nvPr>
        </p:nvSpPr>
        <p:spPr>
          <a:xfrm>
            <a:off x="683846" y="1690690"/>
            <a:ext cx="8541116" cy="4526406"/>
          </a:xfrm>
        </p:spPr>
        <p:txBody>
          <a:bodyPr>
            <a:normAutofit lnSpcReduction="10000"/>
          </a:bodyPr>
          <a:lstStyle/>
          <a:p>
            <a:pPr marL="0" indent="0">
              <a:buNone/>
            </a:pPr>
            <a:r>
              <a:rPr lang="en-GB" dirty="0">
                <a:latin typeface="Garamond" panose="02020404030301010803" pitchFamily="18" charset="0"/>
              </a:rPr>
              <a:t>Your placement (or internship) is an opportunity to build on your technical skills and experience different work environments. Your tech skills are important and valued, but your approach to work and new colleagues is also very important.</a:t>
            </a:r>
          </a:p>
          <a:p>
            <a:pPr marL="0" indent="0">
              <a:buNone/>
            </a:pPr>
            <a:r>
              <a:rPr lang="en-GB" dirty="0">
                <a:latin typeface="Garamond" panose="02020404030301010803" pitchFamily="18" charset="0"/>
              </a:rPr>
              <a:t>To support your journey, we have a series of short presentations to help you prepare for working in a tech start-up.</a:t>
            </a:r>
          </a:p>
          <a:p>
            <a:pPr marL="0" indent="0">
              <a:buNone/>
            </a:pPr>
            <a:r>
              <a:rPr lang="en-GB" dirty="0">
                <a:latin typeface="Garamond" panose="02020404030301010803" pitchFamily="18" charset="0"/>
              </a:rPr>
              <a:t>Each link connects to a theme to support your thinking and work habits. Please click through these slides and play each video.</a:t>
            </a:r>
          </a:p>
        </p:txBody>
      </p:sp>
    </p:spTree>
    <p:extLst>
      <p:ext uri="{BB962C8B-B14F-4D97-AF65-F5344CB8AC3E}">
        <p14:creationId xmlns:p14="http://schemas.microsoft.com/office/powerpoint/2010/main" val="166424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FFF90FB4-3064-9022-CD77-D6FEF69A064D}"/>
              </a:ext>
            </a:extLst>
          </p:cNvPr>
          <p:cNvPicPr>
            <a:picLocks noChangeAspect="1"/>
          </p:cNvPicPr>
          <p:nvPr/>
        </p:nvPicPr>
        <p:blipFill rotWithShape="1">
          <a:blip r:embed="rId3"/>
          <a:srcRect l="7930" r="10820"/>
          <a:stretch/>
        </p:blipFill>
        <p:spPr>
          <a:xfrm>
            <a:off x="1016466" y="627241"/>
            <a:ext cx="8208496" cy="5682808"/>
          </a:xfrm>
          <a:prstGeom prst="rect">
            <a:avLst/>
          </a:prstGeom>
        </p:spPr>
      </p:pic>
      <p:sp>
        <p:nvSpPr>
          <p:cNvPr id="7" name="Title 6">
            <a:extLst>
              <a:ext uri="{FF2B5EF4-FFF2-40B4-BE49-F238E27FC236}">
                <a16:creationId xmlns:a16="http://schemas.microsoft.com/office/drawing/2014/main" id="{107A87DA-DD90-1F8E-616C-67AEDFCC4A84}"/>
              </a:ext>
            </a:extLst>
          </p:cNvPr>
          <p:cNvSpPr>
            <a:spLocks noGrp="1"/>
          </p:cNvSpPr>
          <p:nvPr>
            <p:ph type="title"/>
          </p:nvPr>
        </p:nvSpPr>
        <p:spPr/>
        <p:txBody>
          <a:bodyPr/>
          <a:lstStyle/>
          <a:p>
            <a:r>
              <a:rPr lang="en-GB" b="1" dirty="0">
                <a:solidFill>
                  <a:srgbClr val="673A8F"/>
                </a:solidFill>
                <a:latin typeface="Garamond" panose="02020404030301010803" pitchFamily="18" charset="0"/>
              </a:rPr>
              <a:t>Mindset</a:t>
            </a:r>
            <a:endParaRPr lang="en-GB" dirty="0"/>
          </a:p>
        </p:txBody>
      </p:sp>
    </p:spTree>
    <p:extLst>
      <p:ext uri="{BB962C8B-B14F-4D97-AF65-F5344CB8AC3E}">
        <p14:creationId xmlns:p14="http://schemas.microsoft.com/office/powerpoint/2010/main" val="75267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Mindset</a:t>
            </a:r>
          </a:p>
        </p:txBody>
      </p:sp>
      <p:sp>
        <p:nvSpPr>
          <p:cNvPr id="3" name="Content Placeholder 2"/>
          <p:cNvSpPr>
            <a:spLocks noGrp="1"/>
          </p:cNvSpPr>
          <p:nvPr>
            <p:ph sz="half" idx="1"/>
          </p:nvPr>
        </p:nvSpPr>
        <p:spPr>
          <a:xfrm>
            <a:off x="681038" y="1825626"/>
            <a:ext cx="8541116" cy="4034261"/>
          </a:xfrm>
        </p:spPr>
        <p:txBody>
          <a:bodyPr>
            <a:normAutofit/>
          </a:bodyPr>
          <a:lstStyle/>
          <a:p>
            <a:pPr marL="0" indent="0">
              <a:buNone/>
            </a:pPr>
            <a:r>
              <a:rPr lang="en-GB" b="0" dirty="0">
                <a:effectLst/>
                <a:latin typeface="Garamond" panose="02020404030301010803" pitchFamily="18" charset="0"/>
              </a:rPr>
              <a:t>In the context of your placement, mindset is your ability to respond to opportunities and challenges in a positive and proactive way.</a:t>
            </a:r>
          </a:p>
          <a:p>
            <a:pPr marL="0" indent="0">
              <a:buNone/>
            </a:pPr>
            <a:r>
              <a:rPr lang="en-GB" b="0" dirty="0">
                <a:effectLst/>
                <a:latin typeface="Garamond" panose="02020404030301010803" pitchFamily="18" charset="0"/>
              </a:rPr>
              <a:t>What is called an </a:t>
            </a:r>
            <a:r>
              <a:rPr lang="en-GB" b="1" dirty="0">
                <a:effectLst/>
                <a:latin typeface="Garamond" panose="02020404030301010803" pitchFamily="18" charset="0"/>
              </a:rPr>
              <a:t>entrepreneurial mindset </a:t>
            </a:r>
            <a:r>
              <a:rPr lang="en-GB" b="0" dirty="0">
                <a:effectLst/>
                <a:latin typeface="Garamond" panose="02020404030301010803" pitchFamily="18" charset="0"/>
              </a:rPr>
              <a:t>is how receptive you are to solving problems and creating change for the organisation and its customers. This skill is highly sought-after by future employers and can improve your academic results.</a:t>
            </a:r>
          </a:p>
          <a:p>
            <a:pPr marL="0" indent="0">
              <a:buNone/>
            </a:pPr>
            <a:r>
              <a:rPr lang="en-GB" dirty="0">
                <a:latin typeface="Garamond" panose="02020404030301010803" pitchFamily="18" charset="0"/>
              </a:rPr>
              <a:t>The following video explores the ideas of mindset.</a:t>
            </a:r>
          </a:p>
        </p:txBody>
      </p:sp>
    </p:spTree>
    <p:extLst>
      <p:ext uri="{BB962C8B-B14F-4D97-AF65-F5344CB8AC3E}">
        <p14:creationId xmlns:p14="http://schemas.microsoft.com/office/powerpoint/2010/main" val="139602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Mindset</a:t>
            </a:r>
          </a:p>
        </p:txBody>
      </p:sp>
      <p:pic>
        <p:nvPicPr>
          <p:cNvPr id="4" name="Picture 3">
            <a:hlinkClick r:id="rId3" action="ppaction://hlinkfile"/>
          </p:cNvPr>
          <p:cNvPicPr>
            <a:picLocks noChangeAspect="1"/>
          </p:cNvPicPr>
          <p:nvPr/>
        </p:nvPicPr>
        <p:blipFill>
          <a:blip r:embed="rId4"/>
          <a:stretch>
            <a:fillRect/>
          </a:stretch>
        </p:blipFill>
        <p:spPr>
          <a:xfrm>
            <a:off x="1904029" y="1480841"/>
            <a:ext cx="6464117" cy="4258993"/>
          </a:xfrm>
          <a:prstGeom prst="rect">
            <a:avLst/>
          </a:prstGeom>
        </p:spPr>
      </p:pic>
    </p:spTree>
    <p:extLst>
      <p:ext uri="{BB962C8B-B14F-4D97-AF65-F5344CB8AC3E}">
        <p14:creationId xmlns:p14="http://schemas.microsoft.com/office/powerpoint/2010/main" val="118907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Mindset: Actions</a:t>
            </a:r>
          </a:p>
        </p:txBody>
      </p:sp>
      <p:sp>
        <p:nvSpPr>
          <p:cNvPr id="3" name="Content Placeholder 2"/>
          <p:cNvSpPr>
            <a:spLocks noGrp="1"/>
          </p:cNvSpPr>
          <p:nvPr>
            <p:ph sz="half" idx="1"/>
          </p:nvPr>
        </p:nvSpPr>
        <p:spPr>
          <a:xfrm>
            <a:off x="681038" y="1825626"/>
            <a:ext cx="8541116" cy="4034261"/>
          </a:xfrm>
        </p:spPr>
        <p:txBody>
          <a:bodyPr>
            <a:normAutofit/>
          </a:bodyPr>
          <a:lstStyle/>
          <a:p>
            <a:pPr marL="514350" indent="-514350">
              <a:buAutoNum type="arabicPeriod"/>
            </a:pPr>
            <a:r>
              <a:rPr lang="en-GB" dirty="0">
                <a:latin typeface="Garamond" panose="02020404030301010803" pitchFamily="18" charset="0"/>
              </a:rPr>
              <a:t>Think about how you perceive your current mindset and how this compares to a more entrepreneurial mindset.</a:t>
            </a:r>
          </a:p>
          <a:p>
            <a:pPr marL="514350" indent="-514350">
              <a:buAutoNum type="arabicPeriod"/>
            </a:pPr>
            <a:r>
              <a:rPr lang="en-GB" dirty="0">
                <a:latin typeface="Garamond" panose="02020404030301010803" pitchFamily="18" charset="0"/>
              </a:rPr>
              <a:t>What areas around mindset and attitude might you wish to work on?</a:t>
            </a:r>
          </a:p>
          <a:p>
            <a:pPr marL="514350" indent="-514350">
              <a:buAutoNum type="arabicPeriod"/>
            </a:pPr>
            <a:r>
              <a:rPr lang="en-GB" dirty="0">
                <a:latin typeface="Garamond" panose="02020404030301010803" pitchFamily="18" charset="0"/>
              </a:rPr>
              <a:t>How might you do this? </a:t>
            </a:r>
          </a:p>
        </p:txBody>
      </p:sp>
    </p:spTree>
    <p:extLst>
      <p:ext uri="{BB962C8B-B14F-4D97-AF65-F5344CB8AC3E}">
        <p14:creationId xmlns:p14="http://schemas.microsoft.com/office/powerpoint/2010/main" val="7196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Learning to work with others</a:t>
            </a:r>
          </a:p>
        </p:txBody>
      </p:sp>
      <p:graphicFrame>
        <p:nvGraphicFramePr>
          <p:cNvPr id="5" name="Content Placeholder 2">
            <a:extLst>
              <a:ext uri="{FF2B5EF4-FFF2-40B4-BE49-F238E27FC236}">
                <a16:creationId xmlns:a16="http://schemas.microsoft.com/office/drawing/2014/main" id="{CC2C203F-1AD6-02D5-DCF4-94311CA5D2D1}"/>
              </a:ext>
            </a:extLst>
          </p:cNvPr>
          <p:cNvGraphicFramePr>
            <a:graphicFrameLocks noGrp="1"/>
          </p:cNvGraphicFramePr>
          <p:nvPr>
            <p:ph sz="half" idx="1"/>
            <p:extLst>
              <p:ext uri="{D42A27DB-BD31-4B8C-83A1-F6EECF244321}">
                <p14:modId xmlns:p14="http://schemas.microsoft.com/office/powerpoint/2010/main" val="1835027310"/>
              </p:ext>
            </p:extLst>
          </p:nvPr>
        </p:nvGraphicFramePr>
        <p:xfrm>
          <a:off x="235390" y="1367074"/>
          <a:ext cx="9478978" cy="4492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2A6965E-39AC-94AB-5473-0355EAFA5423}"/>
              </a:ext>
            </a:extLst>
          </p:cNvPr>
          <p:cNvPicPr>
            <a:picLocks noChangeAspect="1"/>
          </p:cNvPicPr>
          <p:nvPr/>
        </p:nvPicPr>
        <p:blipFill>
          <a:blip r:embed="rId8"/>
          <a:stretch>
            <a:fillRect/>
          </a:stretch>
        </p:blipFill>
        <p:spPr>
          <a:xfrm>
            <a:off x="4000500" y="1524000"/>
            <a:ext cx="1905000" cy="1905000"/>
          </a:xfrm>
          <a:prstGeom prst="rect">
            <a:avLst/>
          </a:prstGeom>
        </p:spPr>
      </p:pic>
    </p:spTree>
    <p:extLst>
      <p:ext uri="{BB962C8B-B14F-4D97-AF65-F5344CB8AC3E}">
        <p14:creationId xmlns:p14="http://schemas.microsoft.com/office/powerpoint/2010/main" val="21203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1038" y="651455"/>
            <a:ext cx="8543925" cy="1325563"/>
          </a:xfrm>
        </p:spPr>
        <p:txBody>
          <a:bodyPr>
            <a:normAutofit/>
          </a:bodyPr>
          <a:lstStyle/>
          <a:p>
            <a:r>
              <a:rPr lang="en-GB" b="1" dirty="0">
                <a:solidFill>
                  <a:srgbClr val="673A8F"/>
                </a:solidFill>
                <a:latin typeface="Garamond" panose="02020404030301010803" pitchFamily="18" charset="0"/>
              </a:rPr>
              <a:t>Know yourself and understand others</a:t>
            </a:r>
          </a:p>
        </p:txBody>
      </p:sp>
      <p:pic>
        <p:nvPicPr>
          <p:cNvPr id="5" name="Picture 4">
            <a:hlinkClick r:id="rId3"/>
          </p:cNvPr>
          <p:cNvPicPr>
            <a:picLocks noChangeAspect="1"/>
          </p:cNvPicPr>
          <p:nvPr/>
        </p:nvPicPr>
        <p:blipFill>
          <a:blip r:embed="rId4"/>
          <a:stretch>
            <a:fillRect/>
          </a:stretch>
        </p:blipFill>
        <p:spPr>
          <a:xfrm>
            <a:off x="1732056" y="2821576"/>
            <a:ext cx="6758352" cy="3055063"/>
          </a:xfrm>
          <a:prstGeom prst="rect">
            <a:avLst/>
          </a:prstGeom>
        </p:spPr>
      </p:pic>
      <p:sp>
        <p:nvSpPr>
          <p:cNvPr id="3" name="Content Placeholder 2">
            <a:extLst>
              <a:ext uri="{FF2B5EF4-FFF2-40B4-BE49-F238E27FC236}">
                <a16:creationId xmlns:a16="http://schemas.microsoft.com/office/drawing/2014/main" id="{16F13F6C-C747-5A61-33EC-6E5E5BB753DB}"/>
              </a:ext>
            </a:extLst>
          </p:cNvPr>
          <p:cNvSpPr>
            <a:spLocks noGrp="1"/>
          </p:cNvSpPr>
          <p:nvPr>
            <p:ph sz="half" idx="1"/>
          </p:nvPr>
        </p:nvSpPr>
        <p:spPr>
          <a:xfrm>
            <a:off x="681038" y="1825627"/>
            <a:ext cx="8384585" cy="995950"/>
          </a:xfrm>
        </p:spPr>
        <p:txBody>
          <a:bodyPr>
            <a:normAutofit/>
          </a:bodyPr>
          <a:lstStyle/>
          <a:p>
            <a:pPr marL="0" indent="0">
              <a:buNone/>
            </a:pPr>
            <a:r>
              <a:rPr lang="en-GB" dirty="0">
                <a:latin typeface="Garamond" panose="02020404030301010803" pitchFamily="18" charset="0"/>
              </a:rPr>
              <a:t>This short video explores how you can develop your preferred working style to work effectively with others.</a:t>
            </a:r>
          </a:p>
        </p:txBody>
      </p:sp>
    </p:spTree>
    <p:extLst>
      <p:ext uri="{BB962C8B-B14F-4D97-AF65-F5344CB8AC3E}">
        <p14:creationId xmlns:p14="http://schemas.microsoft.com/office/powerpoint/2010/main" val="337282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673A8F"/>
                </a:solidFill>
                <a:latin typeface="Garamond" panose="02020404030301010803" pitchFamily="18" charset="0"/>
              </a:rPr>
              <a:t>Learning to work with others: Actions</a:t>
            </a:r>
          </a:p>
        </p:txBody>
      </p:sp>
      <p:sp>
        <p:nvSpPr>
          <p:cNvPr id="3" name="Content Placeholder 2"/>
          <p:cNvSpPr>
            <a:spLocks noGrp="1"/>
          </p:cNvSpPr>
          <p:nvPr>
            <p:ph sz="half" idx="1"/>
          </p:nvPr>
        </p:nvSpPr>
        <p:spPr>
          <a:xfrm>
            <a:off x="681038" y="1825626"/>
            <a:ext cx="8541116" cy="4034261"/>
          </a:xfrm>
        </p:spPr>
        <p:txBody>
          <a:bodyPr>
            <a:normAutofit lnSpcReduction="10000"/>
          </a:bodyPr>
          <a:lstStyle/>
          <a:p>
            <a:pPr marL="0" indent="0">
              <a:buNone/>
            </a:pPr>
            <a:r>
              <a:rPr lang="en-GB" dirty="0">
                <a:latin typeface="Garamond" panose="02020404030301010803" pitchFamily="18" charset="0"/>
              </a:rPr>
              <a:t>How would you describe your preferred style of working?</a:t>
            </a:r>
          </a:p>
          <a:p>
            <a:pPr marL="0" indent="0">
              <a:buNone/>
            </a:pPr>
            <a:r>
              <a:rPr lang="en-GB" dirty="0">
                <a:latin typeface="Garamond" panose="02020404030301010803" pitchFamily="18" charset="0"/>
              </a:rPr>
              <a:t>Why might this be different to other colleagues that you have to work with?</a:t>
            </a:r>
          </a:p>
          <a:p>
            <a:pPr marL="0" indent="0">
              <a:buNone/>
            </a:pPr>
            <a:r>
              <a:rPr lang="en-GB" dirty="0">
                <a:latin typeface="Garamond" panose="02020404030301010803" pitchFamily="18" charset="0"/>
              </a:rPr>
              <a:t>Do you have to change? If you have a preferred style how do you understand other people’s preferred style?</a:t>
            </a:r>
          </a:p>
          <a:p>
            <a:pPr marL="0" indent="0">
              <a:buNone/>
            </a:pPr>
            <a:endParaRPr lang="en-GB" dirty="0">
              <a:latin typeface="Garamond" panose="02020404030301010803" pitchFamily="18" charset="0"/>
            </a:endParaRPr>
          </a:p>
          <a:p>
            <a:pPr marL="0" indent="0">
              <a:buNone/>
            </a:pPr>
            <a:r>
              <a:rPr lang="en-GB" dirty="0">
                <a:latin typeface="Garamond" panose="02020404030301010803" pitchFamily="18" charset="0"/>
              </a:rPr>
              <a:t>Understanding your preferred working style can be challenging and may take time and practice but is worthwhile and rewarding.</a:t>
            </a:r>
          </a:p>
        </p:txBody>
      </p:sp>
    </p:spTree>
    <p:extLst>
      <p:ext uri="{BB962C8B-B14F-4D97-AF65-F5344CB8AC3E}">
        <p14:creationId xmlns:p14="http://schemas.microsoft.com/office/powerpoint/2010/main" val="19964167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15FC73EE9D214E899B5BB6C6ED0987" ma:contentTypeVersion="12" ma:contentTypeDescription="Create a new document." ma:contentTypeScope="" ma:versionID="c8e27a153e62f8c99da311a4a2881f46">
  <xsd:schema xmlns:xsd="http://www.w3.org/2001/XMLSchema" xmlns:xs="http://www.w3.org/2001/XMLSchema" xmlns:p="http://schemas.microsoft.com/office/2006/metadata/properties" xmlns:ns2="6d53d2fe-8bbc-4d69-9528-6aa42ef85155" xmlns:ns3="de8f2e7e-a28a-4720-908b-b7701c252025" targetNamespace="http://schemas.microsoft.com/office/2006/metadata/properties" ma:root="true" ma:fieldsID="ea8eac9843612fa628e3f9e4a0faa67a" ns2:_="" ns3:_="">
    <xsd:import namespace="6d53d2fe-8bbc-4d69-9528-6aa42ef85155"/>
    <xsd:import namespace="de8f2e7e-a28a-4720-908b-b7701c2520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53d2fe-8bbc-4d69-9528-6aa42ef851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77a506-c0c1-4ec0-93f5-25eca8ea4a2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8f2e7e-a28a-4720-908b-b7701c2520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c0e8bc-95f2-4f03-904c-676cdab058d4}" ma:internalName="TaxCatchAll" ma:showField="CatchAllData" ma:web="de8f2e7e-a28a-4720-908b-b7701c2520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e8f2e7e-a28a-4720-908b-b7701c252025" xsi:nil="true"/>
    <lcf76f155ced4ddcb4097134ff3c332f xmlns="6d53d2fe-8bbc-4d69-9528-6aa42ef851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28D5EC-618D-4862-A7C3-EFCD310E9394}"/>
</file>

<file path=customXml/itemProps2.xml><?xml version="1.0" encoding="utf-8"?>
<ds:datastoreItem xmlns:ds="http://schemas.openxmlformats.org/officeDocument/2006/customXml" ds:itemID="{F09646C4-BFED-4E9F-A82E-DD7AA00E9D9F}"/>
</file>

<file path=customXml/itemProps3.xml><?xml version="1.0" encoding="utf-8"?>
<ds:datastoreItem xmlns:ds="http://schemas.openxmlformats.org/officeDocument/2006/customXml" ds:itemID="{7F26590E-0F9B-4766-8509-FE348EAFF2CA}"/>
</file>

<file path=docProps/app.xml><?xml version="1.0" encoding="utf-8"?>
<Properties xmlns="http://schemas.openxmlformats.org/officeDocument/2006/extended-properties" xmlns:vt="http://schemas.openxmlformats.org/officeDocument/2006/docPropsVTypes">
  <Template>Office Theme</Template>
  <TotalTime>4456</TotalTime>
  <Words>902</Words>
  <Application>Microsoft Office PowerPoint</Application>
  <PresentationFormat>A4 Paper (210x297 mm)</PresentationFormat>
  <Paragraphs>63</Paragraphs>
  <Slides>18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Garamond</vt:lpstr>
      <vt:lpstr>Times New Roman</vt:lpstr>
      <vt:lpstr>Office Theme</vt:lpstr>
      <vt:lpstr>1_Office Theme</vt:lpstr>
      <vt:lpstr>PowerPoint Presentation</vt:lpstr>
      <vt:lpstr>Introduction</vt:lpstr>
      <vt:lpstr>Mindset</vt:lpstr>
      <vt:lpstr>Mindset</vt:lpstr>
      <vt:lpstr>Mindset</vt:lpstr>
      <vt:lpstr>Mindset: Actions</vt:lpstr>
      <vt:lpstr>Learning to work with others</vt:lpstr>
      <vt:lpstr>Know yourself and understand others</vt:lpstr>
      <vt:lpstr>Learning to work with others: Actions</vt:lpstr>
      <vt:lpstr>Creating positive habits</vt:lpstr>
      <vt:lpstr>Creating habits – that work for you</vt:lpstr>
      <vt:lpstr>Creating positive habits: Actions </vt:lpstr>
      <vt:lpstr>What’s your “Why?”</vt:lpstr>
      <vt:lpstr>What’s your “Why?”</vt:lpstr>
      <vt:lpstr>What’s your Why?</vt:lpstr>
      <vt:lpstr>What’s your “Why?”: Actions</vt:lpstr>
      <vt:lpstr>Getting ready to work in a tech start-up</vt:lpstr>
      <vt:lpstr>Keep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Hendry</dc:creator>
  <cp:lastModifiedBy>Smith, Sally</cp:lastModifiedBy>
  <cp:revision>150</cp:revision>
  <dcterms:created xsi:type="dcterms:W3CDTF">2014-09-03T19:05:04Z</dcterms:created>
  <dcterms:modified xsi:type="dcterms:W3CDTF">2023-03-30T13:55:25Z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0x0101000F15FC73EE9D214E899B5BB6C6ED0987</vt:lpwstr>
  </property>
</Properties>
</file>