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2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6" r:id="rId3"/>
    <p:sldId id="303" r:id="rId4"/>
    <p:sldId id="308" r:id="rId5"/>
    <p:sldId id="311" r:id="rId6"/>
    <p:sldId id="263" r:id="rId7"/>
    <p:sldId id="270" r:id="rId8"/>
    <p:sldId id="265" r:id="rId9"/>
    <p:sldId id="264" r:id="rId10"/>
    <p:sldId id="310" r:id="rId11"/>
    <p:sldId id="312" r:id="rId12"/>
    <p:sldId id="304" r:id="rId13"/>
    <p:sldId id="301" r:id="rId14"/>
    <p:sldId id="307" r:id="rId15"/>
    <p:sldId id="302" r:id="rId16"/>
    <p:sldId id="296" r:id="rId17"/>
    <p:sldId id="284" r:id="rId1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3A8F"/>
    <a:srgbClr val="FEC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53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3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19B9D7-E5DC-4081-B358-AB82CDCE20C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4440223-DDA7-43F2-A8F5-6EEDF4FCB07A}">
      <dgm:prSet phldrT="[Text]" custT="1"/>
      <dgm:spPr>
        <a:solidFill>
          <a:srgbClr val="673A8F"/>
        </a:solidFill>
        <a:ln>
          <a:solidFill>
            <a:srgbClr val="673A8F"/>
          </a:solidFill>
        </a:ln>
      </dgm:spPr>
      <dgm:t>
        <a:bodyPr/>
        <a:lstStyle/>
        <a:p>
          <a:r>
            <a:rPr lang="en-GB" sz="2800" b="1" dirty="0">
              <a:solidFill>
                <a:schemeClr val="bg1"/>
              </a:solidFill>
            </a:rPr>
            <a:t>Go to </a:t>
          </a:r>
          <a:r>
            <a:rPr lang="en-GB" sz="2800" b="1" dirty="0">
              <a:solidFill>
                <a:srgbClr val="FECA25"/>
              </a:solidFill>
            </a:rPr>
            <a:t>www.eplacementscotland.com</a:t>
          </a:r>
        </a:p>
      </dgm:t>
    </dgm:pt>
    <dgm:pt modelId="{6B30A296-9790-4701-9B72-E22048AE0857}" type="parTrans" cxnId="{20794504-5060-427A-B506-4D4B5529479F}">
      <dgm:prSet/>
      <dgm:spPr/>
      <dgm:t>
        <a:bodyPr/>
        <a:lstStyle/>
        <a:p>
          <a:endParaRPr lang="en-GB"/>
        </a:p>
      </dgm:t>
    </dgm:pt>
    <dgm:pt modelId="{8CE374E4-1F82-4D4C-9DB9-F63C3AE29294}" type="sibTrans" cxnId="{20794504-5060-427A-B506-4D4B5529479F}">
      <dgm:prSet/>
      <dgm:spPr>
        <a:solidFill>
          <a:schemeClr val="bg1"/>
        </a:solidFill>
        <a:ln>
          <a:solidFill>
            <a:srgbClr val="673A8F"/>
          </a:solidFill>
        </a:ln>
      </dgm:spPr>
      <dgm:t>
        <a:bodyPr/>
        <a:lstStyle/>
        <a:p>
          <a:endParaRPr lang="en-GB"/>
        </a:p>
      </dgm:t>
    </dgm:pt>
    <dgm:pt modelId="{42B1C735-1B78-4B3C-BFD6-EEAEACF30BCD}">
      <dgm:prSet phldrT="[Text]" custT="1"/>
      <dgm:spPr>
        <a:solidFill>
          <a:srgbClr val="673A8F"/>
        </a:solidFill>
        <a:ln>
          <a:solidFill>
            <a:srgbClr val="673A8F"/>
          </a:solidFill>
        </a:ln>
      </dgm:spPr>
      <dgm:t>
        <a:bodyPr/>
        <a:lstStyle/>
        <a:p>
          <a:r>
            <a:rPr lang="en-GB" sz="2800" b="1" dirty="0">
              <a:solidFill>
                <a:schemeClr val="bg1"/>
              </a:solidFill>
            </a:rPr>
            <a:t>Complete Registration</a:t>
          </a:r>
        </a:p>
      </dgm:t>
    </dgm:pt>
    <dgm:pt modelId="{838CE141-EB71-400A-A5FF-F4A78BC46A10}" type="parTrans" cxnId="{F8D25F97-E430-4799-A100-027C9ECFC0C7}">
      <dgm:prSet/>
      <dgm:spPr/>
      <dgm:t>
        <a:bodyPr/>
        <a:lstStyle/>
        <a:p>
          <a:endParaRPr lang="en-GB"/>
        </a:p>
      </dgm:t>
    </dgm:pt>
    <dgm:pt modelId="{DBE266AF-5390-4D58-AEC0-1245558F5AFE}" type="sibTrans" cxnId="{F8D25F97-E430-4799-A100-027C9ECFC0C7}">
      <dgm:prSet/>
      <dgm:spPr>
        <a:solidFill>
          <a:schemeClr val="bg1"/>
        </a:solidFill>
        <a:ln>
          <a:solidFill>
            <a:srgbClr val="673A8F"/>
          </a:solidFill>
        </a:ln>
      </dgm:spPr>
      <dgm:t>
        <a:bodyPr/>
        <a:lstStyle/>
        <a:p>
          <a:endParaRPr lang="en-GB"/>
        </a:p>
      </dgm:t>
    </dgm:pt>
    <dgm:pt modelId="{5A78A1A9-75A2-4AE8-AAD4-B4F304AEF2C5}">
      <dgm:prSet phldrT="[Text]" custT="1"/>
      <dgm:spPr>
        <a:solidFill>
          <a:srgbClr val="673A8F"/>
        </a:solidFill>
        <a:ln>
          <a:solidFill>
            <a:srgbClr val="673A8F"/>
          </a:solidFill>
        </a:ln>
      </dgm:spPr>
      <dgm:t>
        <a:bodyPr/>
        <a:lstStyle/>
        <a:p>
          <a:r>
            <a:rPr lang="en-GB" sz="2800" b="1" dirty="0">
              <a:solidFill>
                <a:schemeClr val="bg1"/>
              </a:solidFill>
            </a:rPr>
            <a:t>Search and Apply for Vacancies</a:t>
          </a:r>
        </a:p>
      </dgm:t>
    </dgm:pt>
    <dgm:pt modelId="{B08A91C9-5AE9-4CAF-AF1C-169258A605FB}" type="parTrans" cxnId="{C2A1C619-23D6-436E-B8DC-74A34CFBF030}">
      <dgm:prSet/>
      <dgm:spPr/>
      <dgm:t>
        <a:bodyPr/>
        <a:lstStyle/>
        <a:p>
          <a:endParaRPr lang="en-GB"/>
        </a:p>
      </dgm:t>
    </dgm:pt>
    <dgm:pt modelId="{3490CB49-5607-4F9D-9067-5026F31F07B1}" type="sibTrans" cxnId="{C2A1C619-23D6-436E-B8DC-74A34CFBF030}">
      <dgm:prSet/>
      <dgm:spPr/>
      <dgm:t>
        <a:bodyPr/>
        <a:lstStyle/>
        <a:p>
          <a:endParaRPr lang="en-GB"/>
        </a:p>
      </dgm:t>
    </dgm:pt>
    <dgm:pt modelId="{B1826601-D945-4865-B52B-8F8D3C736952}">
      <dgm:prSet custT="1"/>
      <dgm:spPr>
        <a:solidFill>
          <a:srgbClr val="673A8F"/>
        </a:solidFill>
        <a:ln>
          <a:solidFill>
            <a:srgbClr val="673A8F"/>
          </a:solidFill>
        </a:ln>
      </dgm:spPr>
      <dgm:t>
        <a:bodyPr/>
        <a:lstStyle/>
        <a:p>
          <a:r>
            <a:rPr lang="en-GB" sz="2800" b="1" dirty="0">
              <a:solidFill>
                <a:schemeClr val="bg1"/>
              </a:solidFill>
            </a:rPr>
            <a:t>Create/Update your CV</a:t>
          </a:r>
        </a:p>
      </dgm:t>
    </dgm:pt>
    <dgm:pt modelId="{12FDB5FB-51A1-472D-9075-E5F06847C375}" type="parTrans" cxnId="{6634BB98-1846-4210-893E-C1DE8A7F0681}">
      <dgm:prSet/>
      <dgm:spPr/>
      <dgm:t>
        <a:bodyPr/>
        <a:lstStyle/>
        <a:p>
          <a:endParaRPr lang="en-GB"/>
        </a:p>
      </dgm:t>
    </dgm:pt>
    <dgm:pt modelId="{96522EEF-2B86-4352-BFDB-9B781709255C}" type="sibTrans" cxnId="{6634BB98-1846-4210-893E-C1DE8A7F0681}">
      <dgm:prSet/>
      <dgm:spPr>
        <a:solidFill>
          <a:schemeClr val="bg1"/>
        </a:solidFill>
        <a:ln>
          <a:solidFill>
            <a:srgbClr val="673A8F"/>
          </a:solidFill>
        </a:ln>
      </dgm:spPr>
      <dgm:t>
        <a:bodyPr/>
        <a:lstStyle/>
        <a:p>
          <a:endParaRPr lang="en-GB"/>
        </a:p>
      </dgm:t>
    </dgm:pt>
    <dgm:pt modelId="{BEE9E820-6972-4475-8528-426FDC2CA91D}" type="pres">
      <dgm:prSet presAssocID="{BC19B9D7-E5DC-4081-B358-AB82CDCE20C9}" presName="linearFlow" presStyleCnt="0">
        <dgm:presLayoutVars>
          <dgm:resizeHandles val="exact"/>
        </dgm:presLayoutVars>
      </dgm:prSet>
      <dgm:spPr/>
    </dgm:pt>
    <dgm:pt modelId="{E2F7D779-B4A1-483C-85BD-A795164166DE}" type="pres">
      <dgm:prSet presAssocID="{B1826601-D945-4865-B52B-8F8D3C736952}" presName="node" presStyleLbl="node1" presStyleIdx="0" presStyleCnt="4" custScaleX="247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CCF8D-2009-4425-8991-DC6F8C77DBFD}" type="pres">
      <dgm:prSet presAssocID="{96522EEF-2B86-4352-BFDB-9B781709255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02D2A8F6-3654-4A4F-908A-71226D75054B}" type="pres">
      <dgm:prSet presAssocID="{96522EEF-2B86-4352-BFDB-9B781709255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AE12CC6D-F32D-4EB2-A20A-5F28AC28C7B3}" type="pres">
      <dgm:prSet presAssocID="{B4440223-DDA7-43F2-A8F5-6EEDF4FCB07A}" presName="node" presStyleLbl="node1" presStyleIdx="1" presStyleCnt="4" custScaleX="247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870947-AA7E-4283-8C96-460B2CA400E7}" type="pres">
      <dgm:prSet presAssocID="{8CE374E4-1F82-4D4C-9DB9-F63C3AE29294}" presName="sibTrans" presStyleLbl="sibTrans2D1" presStyleIdx="1" presStyleCnt="3"/>
      <dgm:spPr/>
      <dgm:t>
        <a:bodyPr/>
        <a:lstStyle/>
        <a:p>
          <a:endParaRPr lang="en-US"/>
        </a:p>
      </dgm:t>
    </dgm:pt>
    <dgm:pt modelId="{01537C48-ED44-4B06-857D-4D0FCD14A1D2}" type="pres">
      <dgm:prSet presAssocID="{8CE374E4-1F82-4D4C-9DB9-F63C3AE29294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4033F66A-6CE7-42C0-8162-3D11674F8590}" type="pres">
      <dgm:prSet presAssocID="{42B1C735-1B78-4B3C-BFD6-EEAEACF30BCD}" presName="node" presStyleLbl="node1" presStyleIdx="2" presStyleCnt="4" custScaleX="247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EA35CB-C0EB-40FC-B602-B82DD21C70C1}" type="pres">
      <dgm:prSet presAssocID="{DBE266AF-5390-4D58-AEC0-1245558F5AFE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8C5F756-0CAD-4DE7-8CC3-3AF2722BD819}" type="pres">
      <dgm:prSet presAssocID="{DBE266AF-5390-4D58-AEC0-1245558F5AFE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26FD73C0-684B-4138-9242-4C74EDF1C07F}" type="pres">
      <dgm:prSet presAssocID="{5A78A1A9-75A2-4AE8-AAD4-B4F304AEF2C5}" presName="node" presStyleLbl="node1" presStyleIdx="3" presStyleCnt="4" custScaleX="247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4DD8D1-5526-4F79-99F4-145CE58A624A}" type="presOf" srcId="{BC19B9D7-E5DC-4081-B358-AB82CDCE20C9}" destId="{BEE9E820-6972-4475-8528-426FDC2CA91D}" srcOrd="0" destOrd="0" presId="urn:microsoft.com/office/officeart/2005/8/layout/process2"/>
    <dgm:cxn modelId="{3B144A1B-9E8E-4C51-A296-384CB46567EC}" type="presOf" srcId="{8CE374E4-1F82-4D4C-9DB9-F63C3AE29294}" destId="{66870947-AA7E-4283-8C96-460B2CA400E7}" srcOrd="0" destOrd="0" presId="urn:microsoft.com/office/officeart/2005/8/layout/process2"/>
    <dgm:cxn modelId="{20794504-5060-427A-B506-4D4B5529479F}" srcId="{BC19B9D7-E5DC-4081-B358-AB82CDCE20C9}" destId="{B4440223-DDA7-43F2-A8F5-6EEDF4FCB07A}" srcOrd="1" destOrd="0" parTransId="{6B30A296-9790-4701-9B72-E22048AE0857}" sibTransId="{8CE374E4-1F82-4D4C-9DB9-F63C3AE29294}"/>
    <dgm:cxn modelId="{09CCD7FF-4D40-48D0-AB3E-07E24B85F742}" type="presOf" srcId="{96522EEF-2B86-4352-BFDB-9B781709255C}" destId="{02D2A8F6-3654-4A4F-908A-71226D75054B}" srcOrd="1" destOrd="0" presId="urn:microsoft.com/office/officeart/2005/8/layout/process2"/>
    <dgm:cxn modelId="{C2A1C619-23D6-436E-B8DC-74A34CFBF030}" srcId="{BC19B9D7-E5DC-4081-B358-AB82CDCE20C9}" destId="{5A78A1A9-75A2-4AE8-AAD4-B4F304AEF2C5}" srcOrd="3" destOrd="0" parTransId="{B08A91C9-5AE9-4CAF-AF1C-169258A605FB}" sibTransId="{3490CB49-5607-4F9D-9067-5026F31F07B1}"/>
    <dgm:cxn modelId="{40A6F028-2048-4473-8E18-397959661E1E}" type="presOf" srcId="{8CE374E4-1F82-4D4C-9DB9-F63C3AE29294}" destId="{01537C48-ED44-4B06-857D-4D0FCD14A1D2}" srcOrd="1" destOrd="0" presId="urn:microsoft.com/office/officeart/2005/8/layout/process2"/>
    <dgm:cxn modelId="{6BC5FCA1-52FC-4800-A883-40CF04EB290A}" type="presOf" srcId="{5A78A1A9-75A2-4AE8-AAD4-B4F304AEF2C5}" destId="{26FD73C0-684B-4138-9242-4C74EDF1C07F}" srcOrd="0" destOrd="0" presId="urn:microsoft.com/office/officeart/2005/8/layout/process2"/>
    <dgm:cxn modelId="{FA66FE63-8495-4C98-8895-8E9B221F2DA5}" type="presOf" srcId="{96522EEF-2B86-4352-BFDB-9B781709255C}" destId="{4EACCF8D-2009-4425-8991-DC6F8C77DBFD}" srcOrd="0" destOrd="0" presId="urn:microsoft.com/office/officeart/2005/8/layout/process2"/>
    <dgm:cxn modelId="{F8D25F97-E430-4799-A100-027C9ECFC0C7}" srcId="{BC19B9D7-E5DC-4081-B358-AB82CDCE20C9}" destId="{42B1C735-1B78-4B3C-BFD6-EEAEACF30BCD}" srcOrd="2" destOrd="0" parTransId="{838CE141-EB71-400A-A5FF-F4A78BC46A10}" sibTransId="{DBE266AF-5390-4D58-AEC0-1245558F5AFE}"/>
    <dgm:cxn modelId="{F9793129-9858-4DB4-9CA6-87D7EC2CBFF3}" type="presOf" srcId="{DBE266AF-5390-4D58-AEC0-1245558F5AFE}" destId="{58C5F756-0CAD-4DE7-8CC3-3AF2722BD819}" srcOrd="1" destOrd="0" presId="urn:microsoft.com/office/officeart/2005/8/layout/process2"/>
    <dgm:cxn modelId="{31FBA153-595F-48D5-95B5-6D31D565BA04}" type="presOf" srcId="{B4440223-DDA7-43F2-A8F5-6EEDF4FCB07A}" destId="{AE12CC6D-F32D-4EB2-A20A-5F28AC28C7B3}" srcOrd="0" destOrd="0" presId="urn:microsoft.com/office/officeart/2005/8/layout/process2"/>
    <dgm:cxn modelId="{6634BB98-1846-4210-893E-C1DE8A7F0681}" srcId="{BC19B9D7-E5DC-4081-B358-AB82CDCE20C9}" destId="{B1826601-D945-4865-B52B-8F8D3C736952}" srcOrd="0" destOrd="0" parTransId="{12FDB5FB-51A1-472D-9075-E5F06847C375}" sibTransId="{96522EEF-2B86-4352-BFDB-9B781709255C}"/>
    <dgm:cxn modelId="{2F9A588A-5144-4FC3-B6D4-403425F6A0C0}" type="presOf" srcId="{B1826601-D945-4865-B52B-8F8D3C736952}" destId="{E2F7D779-B4A1-483C-85BD-A795164166DE}" srcOrd="0" destOrd="0" presId="urn:microsoft.com/office/officeart/2005/8/layout/process2"/>
    <dgm:cxn modelId="{E35B1B52-2686-4E9D-BD35-B29557264107}" type="presOf" srcId="{42B1C735-1B78-4B3C-BFD6-EEAEACF30BCD}" destId="{4033F66A-6CE7-42C0-8162-3D11674F8590}" srcOrd="0" destOrd="0" presId="urn:microsoft.com/office/officeart/2005/8/layout/process2"/>
    <dgm:cxn modelId="{882CFC24-D9A4-43DD-B97F-F88ACA149E1F}" type="presOf" srcId="{DBE266AF-5390-4D58-AEC0-1245558F5AFE}" destId="{5DEA35CB-C0EB-40FC-B602-B82DD21C70C1}" srcOrd="0" destOrd="0" presId="urn:microsoft.com/office/officeart/2005/8/layout/process2"/>
    <dgm:cxn modelId="{2FF08D21-DA68-40DD-901A-DD7BBD571BBA}" type="presParOf" srcId="{BEE9E820-6972-4475-8528-426FDC2CA91D}" destId="{E2F7D779-B4A1-483C-85BD-A795164166DE}" srcOrd="0" destOrd="0" presId="urn:microsoft.com/office/officeart/2005/8/layout/process2"/>
    <dgm:cxn modelId="{13335E94-0662-4523-B93B-BA98473A5526}" type="presParOf" srcId="{BEE9E820-6972-4475-8528-426FDC2CA91D}" destId="{4EACCF8D-2009-4425-8991-DC6F8C77DBFD}" srcOrd="1" destOrd="0" presId="urn:microsoft.com/office/officeart/2005/8/layout/process2"/>
    <dgm:cxn modelId="{59E9F2A9-9D80-42CF-A46D-2832E0DADAAC}" type="presParOf" srcId="{4EACCF8D-2009-4425-8991-DC6F8C77DBFD}" destId="{02D2A8F6-3654-4A4F-908A-71226D75054B}" srcOrd="0" destOrd="0" presId="urn:microsoft.com/office/officeart/2005/8/layout/process2"/>
    <dgm:cxn modelId="{3FFF4162-3CB7-4FE5-A544-DCC59510DD3E}" type="presParOf" srcId="{BEE9E820-6972-4475-8528-426FDC2CA91D}" destId="{AE12CC6D-F32D-4EB2-A20A-5F28AC28C7B3}" srcOrd="2" destOrd="0" presId="urn:microsoft.com/office/officeart/2005/8/layout/process2"/>
    <dgm:cxn modelId="{12F55023-CC9C-41C3-8733-AA2EDC1C20EC}" type="presParOf" srcId="{BEE9E820-6972-4475-8528-426FDC2CA91D}" destId="{66870947-AA7E-4283-8C96-460B2CA400E7}" srcOrd="3" destOrd="0" presId="urn:microsoft.com/office/officeart/2005/8/layout/process2"/>
    <dgm:cxn modelId="{F67C866C-7E61-47FD-9698-F4A4461CE50B}" type="presParOf" srcId="{66870947-AA7E-4283-8C96-460B2CA400E7}" destId="{01537C48-ED44-4B06-857D-4D0FCD14A1D2}" srcOrd="0" destOrd="0" presId="urn:microsoft.com/office/officeart/2005/8/layout/process2"/>
    <dgm:cxn modelId="{485F96CA-E383-490A-9D5A-2E5181D4A48C}" type="presParOf" srcId="{BEE9E820-6972-4475-8528-426FDC2CA91D}" destId="{4033F66A-6CE7-42C0-8162-3D11674F8590}" srcOrd="4" destOrd="0" presId="urn:microsoft.com/office/officeart/2005/8/layout/process2"/>
    <dgm:cxn modelId="{176872E8-1A42-476F-9AB0-C293C43DF3D9}" type="presParOf" srcId="{BEE9E820-6972-4475-8528-426FDC2CA91D}" destId="{5DEA35CB-C0EB-40FC-B602-B82DD21C70C1}" srcOrd="5" destOrd="0" presId="urn:microsoft.com/office/officeart/2005/8/layout/process2"/>
    <dgm:cxn modelId="{6EA9A820-E2C3-4A64-A68F-8604D8F36AF9}" type="presParOf" srcId="{5DEA35CB-C0EB-40FC-B602-B82DD21C70C1}" destId="{58C5F756-0CAD-4DE7-8CC3-3AF2722BD819}" srcOrd="0" destOrd="0" presId="urn:microsoft.com/office/officeart/2005/8/layout/process2"/>
    <dgm:cxn modelId="{18977B89-1F80-4A61-BF1A-EAF9321529AD}" type="presParOf" srcId="{BEE9E820-6972-4475-8528-426FDC2CA91D}" destId="{26FD73C0-684B-4138-9242-4C74EDF1C07F}" srcOrd="6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06D041-FC7F-4F0D-B3A0-2DBD2DDDBF22}" type="doc">
      <dgm:prSet loTypeId="urn:microsoft.com/office/officeart/2005/8/layout/vList3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GB"/>
        </a:p>
      </dgm:t>
    </dgm:pt>
    <dgm:pt modelId="{380583F5-2A08-4A45-916A-74FA64EA77B8}">
      <dgm:prSet phldrT="[Text]"/>
      <dgm:spPr>
        <a:ln>
          <a:solidFill>
            <a:srgbClr val="673A8F"/>
          </a:solidFill>
        </a:ln>
      </dgm:spPr>
      <dgm:t>
        <a:bodyPr/>
        <a:lstStyle/>
        <a:p>
          <a:r>
            <a:rPr lang="en-GB" dirty="0"/>
            <a:t>@</a:t>
          </a:r>
          <a:r>
            <a:rPr lang="en-GB" dirty="0" err="1"/>
            <a:t>eplacementscot</a:t>
          </a:r>
          <a:endParaRPr lang="en-GB" dirty="0"/>
        </a:p>
      </dgm:t>
    </dgm:pt>
    <dgm:pt modelId="{77F8A655-6989-4F7E-89F7-B11E133A29DF}" type="parTrans" cxnId="{8E45804D-E208-4F40-B8DC-A4B1F8CBC122}">
      <dgm:prSet/>
      <dgm:spPr/>
      <dgm:t>
        <a:bodyPr/>
        <a:lstStyle/>
        <a:p>
          <a:endParaRPr lang="en-GB"/>
        </a:p>
      </dgm:t>
    </dgm:pt>
    <dgm:pt modelId="{05FDAAFD-4770-4467-A697-97BCCCBEA0DB}" type="sibTrans" cxnId="{8E45804D-E208-4F40-B8DC-A4B1F8CBC122}">
      <dgm:prSet/>
      <dgm:spPr/>
      <dgm:t>
        <a:bodyPr/>
        <a:lstStyle/>
        <a:p>
          <a:endParaRPr lang="en-GB"/>
        </a:p>
      </dgm:t>
    </dgm:pt>
    <dgm:pt modelId="{B21C509A-3717-4EA2-BC48-2BE09A44AAEF}">
      <dgm:prSet phldrT="[Text]"/>
      <dgm:spPr>
        <a:ln>
          <a:solidFill>
            <a:srgbClr val="673A8F"/>
          </a:solidFill>
        </a:ln>
      </dgm:spPr>
      <dgm:t>
        <a:bodyPr/>
        <a:lstStyle/>
        <a:p>
          <a:r>
            <a:rPr lang="en-GB" dirty="0"/>
            <a:t>/</a:t>
          </a:r>
          <a:r>
            <a:rPr lang="en-GB" dirty="0" err="1"/>
            <a:t>eplacementscot</a:t>
          </a:r>
          <a:endParaRPr lang="en-GB" dirty="0"/>
        </a:p>
      </dgm:t>
    </dgm:pt>
    <dgm:pt modelId="{422A2838-CE01-465B-92B9-CD483090069E}" type="parTrans" cxnId="{098D0D44-38BC-4970-BE87-6931AE591AFA}">
      <dgm:prSet/>
      <dgm:spPr/>
      <dgm:t>
        <a:bodyPr/>
        <a:lstStyle/>
        <a:p>
          <a:endParaRPr lang="en-GB"/>
        </a:p>
      </dgm:t>
    </dgm:pt>
    <dgm:pt modelId="{632D7F42-E0DE-4CAB-8E7E-35BD14EF9ED5}" type="sibTrans" cxnId="{098D0D44-38BC-4970-BE87-6931AE591AFA}">
      <dgm:prSet/>
      <dgm:spPr/>
      <dgm:t>
        <a:bodyPr/>
        <a:lstStyle/>
        <a:p>
          <a:endParaRPr lang="en-GB"/>
        </a:p>
      </dgm:t>
    </dgm:pt>
    <dgm:pt modelId="{6D3CCF22-4CCA-426D-9F3F-7B8BF772AEDB}">
      <dgm:prSet phldrT="[Text]"/>
      <dgm:spPr>
        <a:ln>
          <a:solidFill>
            <a:srgbClr val="673A8F"/>
          </a:solidFill>
        </a:ln>
      </dgm:spPr>
      <dgm:t>
        <a:bodyPr/>
        <a:lstStyle/>
        <a:p>
          <a:r>
            <a:rPr lang="en-GB" dirty="0" err="1"/>
            <a:t>eplacementscot</a:t>
          </a:r>
          <a:endParaRPr lang="en-GB" dirty="0"/>
        </a:p>
      </dgm:t>
    </dgm:pt>
    <dgm:pt modelId="{6D2CAD3C-6FC1-4C79-99F0-CEAA752E10FE}" type="parTrans" cxnId="{274EE1A2-B2B3-4605-BDD8-11C7488B7D98}">
      <dgm:prSet/>
      <dgm:spPr/>
      <dgm:t>
        <a:bodyPr/>
        <a:lstStyle/>
        <a:p>
          <a:endParaRPr lang="en-GB"/>
        </a:p>
      </dgm:t>
    </dgm:pt>
    <dgm:pt modelId="{60DBF96B-8B5F-4AE0-939E-DE6845DB3372}" type="sibTrans" cxnId="{274EE1A2-B2B3-4605-BDD8-11C7488B7D98}">
      <dgm:prSet/>
      <dgm:spPr/>
      <dgm:t>
        <a:bodyPr/>
        <a:lstStyle/>
        <a:p>
          <a:endParaRPr lang="en-GB"/>
        </a:p>
      </dgm:t>
    </dgm:pt>
    <dgm:pt modelId="{A27BCF43-BF78-43D7-B84A-315852558F6C}">
      <dgm:prSet/>
      <dgm:spPr>
        <a:ln>
          <a:solidFill>
            <a:srgbClr val="673A8F"/>
          </a:solidFill>
        </a:ln>
      </dgm:spPr>
      <dgm:t>
        <a:bodyPr/>
        <a:lstStyle/>
        <a:p>
          <a:r>
            <a:rPr lang="en-GB" dirty="0"/>
            <a:t>e-Placement Scotland</a:t>
          </a:r>
        </a:p>
      </dgm:t>
    </dgm:pt>
    <dgm:pt modelId="{AC13DEFB-9DD7-487A-9D4C-37C709B79009}" type="parTrans" cxnId="{992A10F3-C0CA-4C0A-9546-487A5F5E6843}">
      <dgm:prSet/>
      <dgm:spPr/>
      <dgm:t>
        <a:bodyPr/>
        <a:lstStyle/>
        <a:p>
          <a:endParaRPr lang="en-GB"/>
        </a:p>
      </dgm:t>
    </dgm:pt>
    <dgm:pt modelId="{B3F861A3-6E02-412C-AB28-06A5C6A6D0AB}" type="sibTrans" cxnId="{992A10F3-C0CA-4C0A-9546-487A5F5E6843}">
      <dgm:prSet/>
      <dgm:spPr/>
      <dgm:t>
        <a:bodyPr/>
        <a:lstStyle/>
        <a:p>
          <a:endParaRPr lang="en-GB"/>
        </a:p>
      </dgm:t>
    </dgm:pt>
    <dgm:pt modelId="{A176BC48-FED8-4D71-ACBB-879332C4E36C}" type="pres">
      <dgm:prSet presAssocID="{6A06D041-FC7F-4F0D-B3A0-2DBD2DDDBF2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135D5E-7137-4255-A06A-4471147E2E37}" type="pres">
      <dgm:prSet presAssocID="{380583F5-2A08-4A45-916A-74FA64EA77B8}" presName="composite" presStyleCnt="0"/>
      <dgm:spPr/>
    </dgm:pt>
    <dgm:pt modelId="{EC0D5663-BF58-4BF3-957A-89789277DFB8}" type="pres">
      <dgm:prSet presAssocID="{380583F5-2A08-4A45-916A-74FA64EA77B8}" presName="imgShp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rgbClr val="673A8F"/>
          </a:solidFill>
        </a:ln>
      </dgm:spPr>
    </dgm:pt>
    <dgm:pt modelId="{0B44635F-5159-4FBB-9CE6-3104F73DAF13}" type="pres">
      <dgm:prSet presAssocID="{380583F5-2A08-4A45-916A-74FA64EA77B8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447B6F-9F35-4CD1-9A8F-44D76255C70B}" type="pres">
      <dgm:prSet presAssocID="{05FDAAFD-4770-4467-A697-97BCCCBEA0DB}" presName="spacing" presStyleCnt="0"/>
      <dgm:spPr/>
    </dgm:pt>
    <dgm:pt modelId="{B6BB91DC-D1C3-4172-82A1-DEBCC1CA1097}" type="pres">
      <dgm:prSet presAssocID="{B21C509A-3717-4EA2-BC48-2BE09A44AAEF}" presName="composite" presStyleCnt="0"/>
      <dgm:spPr/>
    </dgm:pt>
    <dgm:pt modelId="{4C892936-B6F6-43AA-86BE-FFD89D446DD6}" type="pres">
      <dgm:prSet presAssocID="{B21C509A-3717-4EA2-BC48-2BE09A44AAEF}" presName="imgShp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  <a:ln>
          <a:solidFill>
            <a:srgbClr val="673A8F"/>
          </a:solidFill>
        </a:ln>
      </dgm:spPr>
    </dgm:pt>
    <dgm:pt modelId="{C69E9530-015B-4F1A-892B-59322B48D19F}" type="pres">
      <dgm:prSet presAssocID="{B21C509A-3717-4EA2-BC48-2BE09A44AAEF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CD41BF-543F-4B0A-8CA8-7F629F1E0F29}" type="pres">
      <dgm:prSet presAssocID="{632D7F42-E0DE-4CAB-8E7E-35BD14EF9ED5}" presName="spacing" presStyleCnt="0"/>
      <dgm:spPr/>
    </dgm:pt>
    <dgm:pt modelId="{98455429-30A9-45AA-85FC-E94CEDB50DA5}" type="pres">
      <dgm:prSet presAssocID="{6D3CCF22-4CCA-426D-9F3F-7B8BF772AEDB}" presName="composite" presStyleCnt="0"/>
      <dgm:spPr/>
    </dgm:pt>
    <dgm:pt modelId="{2E858412-7937-418E-8182-6B5829457FE9}" type="pres">
      <dgm:prSet presAssocID="{6D3CCF22-4CCA-426D-9F3F-7B8BF772AEDB}" presName="imgShp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solidFill>
            <a:srgbClr val="673A8F"/>
          </a:solidFill>
        </a:ln>
      </dgm:spPr>
    </dgm:pt>
    <dgm:pt modelId="{7E45697B-AF9C-41B8-92D8-885C4E265A04}" type="pres">
      <dgm:prSet presAssocID="{6D3CCF22-4CCA-426D-9F3F-7B8BF772AEDB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AEFCE0-ABEF-4577-8B71-694D0706BC1A}" type="pres">
      <dgm:prSet presAssocID="{60DBF96B-8B5F-4AE0-939E-DE6845DB3372}" presName="spacing" presStyleCnt="0"/>
      <dgm:spPr/>
    </dgm:pt>
    <dgm:pt modelId="{7A0E1558-18A5-4AA3-851E-8D5E61A1F04F}" type="pres">
      <dgm:prSet presAssocID="{A27BCF43-BF78-43D7-B84A-315852558F6C}" presName="composite" presStyleCnt="0"/>
      <dgm:spPr/>
    </dgm:pt>
    <dgm:pt modelId="{B1CF0706-9A72-4597-969E-E62A18F1E49C}" type="pres">
      <dgm:prSet presAssocID="{A27BCF43-BF78-43D7-B84A-315852558F6C}" presName="imgShp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  <a:ln>
          <a:solidFill>
            <a:srgbClr val="673A8F"/>
          </a:solidFill>
        </a:ln>
      </dgm:spPr>
    </dgm:pt>
    <dgm:pt modelId="{5B0780C5-0541-4019-8E6D-DBD1ACC451F0}" type="pres">
      <dgm:prSet presAssocID="{A27BCF43-BF78-43D7-B84A-315852558F6C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EFC74C-658F-4BC3-BA56-85C66A931416}" type="presOf" srcId="{6A06D041-FC7F-4F0D-B3A0-2DBD2DDDBF22}" destId="{A176BC48-FED8-4D71-ACBB-879332C4E36C}" srcOrd="0" destOrd="0" presId="urn:microsoft.com/office/officeart/2005/8/layout/vList3"/>
    <dgm:cxn modelId="{6215A7E3-CB77-468B-B35B-6B5B8BA9C031}" type="presOf" srcId="{B21C509A-3717-4EA2-BC48-2BE09A44AAEF}" destId="{C69E9530-015B-4F1A-892B-59322B48D19F}" srcOrd="0" destOrd="0" presId="urn:microsoft.com/office/officeart/2005/8/layout/vList3"/>
    <dgm:cxn modelId="{274EE1A2-B2B3-4605-BDD8-11C7488B7D98}" srcId="{6A06D041-FC7F-4F0D-B3A0-2DBD2DDDBF22}" destId="{6D3CCF22-4CCA-426D-9F3F-7B8BF772AEDB}" srcOrd="2" destOrd="0" parTransId="{6D2CAD3C-6FC1-4C79-99F0-CEAA752E10FE}" sibTransId="{60DBF96B-8B5F-4AE0-939E-DE6845DB3372}"/>
    <dgm:cxn modelId="{992A10F3-C0CA-4C0A-9546-487A5F5E6843}" srcId="{6A06D041-FC7F-4F0D-B3A0-2DBD2DDDBF22}" destId="{A27BCF43-BF78-43D7-B84A-315852558F6C}" srcOrd="3" destOrd="0" parTransId="{AC13DEFB-9DD7-487A-9D4C-37C709B79009}" sibTransId="{B3F861A3-6E02-412C-AB28-06A5C6A6D0AB}"/>
    <dgm:cxn modelId="{B07274FE-E79A-44A6-9800-08D64C9C39B1}" type="presOf" srcId="{A27BCF43-BF78-43D7-B84A-315852558F6C}" destId="{5B0780C5-0541-4019-8E6D-DBD1ACC451F0}" srcOrd="0" destOrd="0" presId="urn:microsoft.com/office/officeart/2005/8/layout/vList3"/>
    <dgm:cxn modelId="{098D0D44-38BC-4970-BE87-6931AE591AFA}" srcId="{6A06D041-FC7F-4F0D-B3A0-2DBD2DDDBF22}" destId="{B21C509A-3717-4EA2-BC48-2BE09A44AAEF}" srcOrd="1" destOrd="0" parTransId="{422A2838-CE01-465B-92B9-CD483090069E}" sibTransId="{632D7F42-E0DE-4CAB-8E7E-35BD14EF9ED5}"/>
    <dgm:cxn modelId="{06CE826F-477C-47F4-87C9-666F41F3859E}" type="presOf" srcId="{6D3CCF22-4CCA-426D-9F3F-7B8BF772AEDB}" destId="{7E45697B-AF9C-41B8-92D8-885C4E265A04}" srcOrd="0" destOrd="0" presId="urn:microsoft.com/office/officeart/2005/8/layout/vList3"/>
    <dgm:cxn modelId="{00DAFFE5-19FD-4B60-B0C5-0BB97120BE40}" type="presOf" srcId="{380583F5-2A08-4A45-916A-74FA64EA77B8}" destId="{0B44635F-5159-4FBB-9CE6-3104F73DAF13}" srcOrd="0" destOrd="0" presId="urn:microsoft.com/office/officeart/2005/8/layout/vList3"/>
    <dgm:cxn modelId="{8E45804D-E208-4F40-B8DC-A4B1F8CBC122}" srcId="{6A06D041-FC7F-4F0D-B3A0-2DBD2DDDBF22}" destId="{380583F5-2A08-4A45-916A-74FA64EA77B8}" srcOrd="0" destOrd="0" parTransId="{77F8A655-6989-4F7E-89F7-B11E133A29DF}" sibTransId="{05FDAAFD-4770-4467-A697-97BCCCBEA0DB}"/>
    <dgm:cxn modelId="{24C85807-256E-4A29-95FC-3E2C2C67E6E0}" type="presParOf" srcId="{A176BC48-FED8-4D71-ACBB-879332C4E36C}" destId="{93135D5E-7137-4255-A06A-4471147E2E37}" srcOrd="0" destOrd="0" presId="urn:microsoft.com/office/officeart/2005/8/layout/vList3"/>
    <dgm:cxn modelId="{04ADE127-6ED2-4C93-956C-C18FB60E1E8D}" type="presParOf" srcId="{93135D5E-7137-4255-A06A-4471147E2E37}" destId="{EC0D5663-BF58-4BF3-957A-89789277DFB8}" srcOrd="0" destOrd="0" presId="urn:microsoft.com/office/officeart/2005/8/layout/vList3"/>
    <dgm:cxn modelId="{1BF28739-4F36-4810-8EA9-37342606FBEB}" type="presParOf" srcId="{93135D5E-7137-4255-A06A-4471147E2E37}" destId="{0B44635F-5159-4FBB-9CE6-3104F73DAF13}" srcOrd="1" destOrd="0" presId="urn:microsoft.com/office/officeart/2005/8/layout/vList3"/>
    <dgm:cxn modelId="{6EE009B1-5FED-4822-8C91-C5691AF3FA85}" type="presParOf" srcId="{A176BC48-FED8-4D71-ACBB-879332C4E36C}" destId="{D4447B6F-9F35-4CD1-9A8F-44D76255C70B}" srcOrd="1" destOrd="0" presId="urn:microsoft.com/office/officeart/2005/8/layout/vList3"/>
    <dgm:cxn modelId="{EE659C33-E169-43F1-8D19-313F5B638BFB}" type="presParOf" srcId="{A176BC48-FED8-4D71-ACBB-879332C4E36C}" destId="{B6BB91DC-D1C3-4172-82A1-DEBCC1CA1097}" srcOrd="2" destOrd="0" presId="urn:microsoft.com/office/officeart/2005/8/layout/vList3"/>
    <dgm:cxn modelId="{D64C5043-3B5C-4231-AB1F-9F792512D7B2}" type="presParOf" srcId="{B6BB91DC-D1C3-4172-82A1-DEBCC1CA1097}" destId="{4C892936-B6F6-43AA-86BE-FFD89D446DD6}" srcOrd="0" destOrd="0" presId="urn:microsoft.com/office/officeart/2005/8/layout/vList3"/>
    <dgm:cxn modelId="{079B9575-8945-4005-A301-2A491438E67C}" type="presParOf" srcId="{B6BB91DC-D1C3-4172-82A1-DEBCC1CA1097}" destId="{C69E9530-015B-4F1A-892B-59322B48D19F}" srcOrd="1" destOrd="0" presId="urn:microsoft.com/office/officeart/2005/8/layout/vList3"/>
    <dgm:cxn modelId="{081868BC-2F4D-47F9-BB3E-382E03F8C878}" type="presParOf" srcId="{A176BC48-FED8-4D71-ACBB-879332C4E36C}" destId="{71CD41BF-543F-4B0A-8CA8-7F629F1E0F29}" srcOrd="3" destOrd="0" presId="urn:microsoft.com/office/officeart/2005/8/layout/vList3"/>
    <dgm:cxn modelId="{C9C80C8D-A918-4758-9529-3509EC2D2485}" type="presParOf" srcId="{A176BC48-FED8-4D71-ACBB-879332C4E36C}" destId="{98455429-30A9-45AA-85FC-E94CEDB50DA5}" srcOrd="4" destOrd="0" presId="urn:microsoft.com/office/officeart/2005/8/layout/vList3"/>
    <dgm:cxn modelId="{EE34E413-3CCD-4DBC-AB8C-8564CCA8C36D}" type="presParOf" srcId="{98455429-30A9-45AA-85FC-E94CEDB50DA5}" destId="{2E858412-7937-418E-8182-6B5829457FE9}" srcOrd="0" destOrd="0" presId="urn:microsoft.com/office/officeart/2005/8/layout/vList3"/>
    <dgm:cxn modelId="{2800EFD7-8B11-4748-92B3-94E5E4B92C0E}" type="presParOf" srcId="{98455429-30A9-45AA-85FC-E94CEDB50DA5}" destId="{7E45697B-AF9C-41B8-92D8-885C4E265A04}" srcOrd="1" destOrd="0" presId="urn:microsoft.com/office/officeart/2005/8/layout/vList3"/>
    <dgm:cxn modelId="{6BEA1F9B-9F02-4C2F-A3EB-A9819E3BA766}" type="presParOf" srcId="{A176BC48-FED8-4D71-ACBB-879332C4E36C}" destId="{81AEFCE0-ABEF-4577-8B71-694D0706BC1A}" srcOrd="5" destOrd="0" presId="urn:microsoft.com/office/officeart/2005/8/layout/vList3"/>
    <dgm:cxn modelId="{71BDE804-0354-4F18-B0A8-F60E231D46D8}" type="presParOf" srcId="{A176BC48-FED8-4D71-ACBB-879332C4E36C}" destId="{7A0E1558-18A5-4AA3-851E-8D5E61A1F04F}" srcOrd="6" destOrd="0" presId="urn:microsoft.com/office/officeart/2005/8/layout/vList3"/>
    <dgm:cxn modelId="{E2AAAD70-2FEA-4198-9A58-3934F45FA9A8}" type="presParOf" srcId="{7A0E1558-18A5-4AA3-851E-8D5E61A1F04F}" destId="{B1CF0706-9A72-4597-969E-E62A18F1E49C}" srcOrd="0" destOrd="0" presId="urn:microsoft.com/office/officeart/2005/8/layout/vList3"/>
    <dgm:cxn modelId="{1D08046A-0F44-407D-8120-51CA69B41CE9}" type="presParOf" srcId="{7A0E1558-18A5-4AA3-851E-8D5E61A1F04F}" destId="{5B0780C5-0541-4019-8E6D-DBD1ACC451F0}" srcOrd="1" destOrd="0" presId="urn:microsoft.com/office/officeart/2005/8/layout/vList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7D779-B4A1-483C-85BD-A795164166DE}">
      <dsp:nvSpPr>
        <dsp:cNvPr id="0" name=""/>
        <dsp:cNvSpPr/>
      </dsp:nvSpPr>
      <dsp:spPr>
        <a:xfrm>
          <a:off x="971285" y="3920"/>
          <a:ext cx="7225241" cy="728824"/>
        </a:xfrm>
        <a:prstGeom prst="roundRect">
          <a:avLst>
            <a:gd name="adj" fmla="val 10000"/>
          </a:avLst>
        </a:prstGeom>
        <a:solidFill>
          <a:srgbClr val="673A8F"/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chemeClr val="bg1"/>
              </a:solidFill>
            </a:rPr>
            <a:t>Create/Update your CV</a:t>
          </a:r>
        </a:p>
      </dsp:txBody>
      <dsp:txXfrm>
        <a:off x="992632" y="25267"/>
        <a:ext cx="7182547" cy="686130"/>
      </dsp:txXfrm>
    </dsp:sp>
    <dsp:sp modelId="{4EACCF8D-2009-4425-8991-DC6F8C77DBFD}">
      <dsp:nvSpPr>
        <dsp:cNvPr id="0" name=""/>
        <dsp:cNvSpPr/>
      </dsp:nvSpPr>
      <dsp:spPr>
        <a:xfrm rot="5400000">
          <a:off x="4447251" y="750964"/>
          <a:ext cx="273309" cy="327970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rgbClr val="673A8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 rot="-5400000">
        <a:off x="4485515" y="778295"/>
        <a:ext cx="196782" cy="191316"/>
      </dsp:txXfrm>
    </dsp:sp>
    <dsp:sp modelId="{AE12CC6D-F32D-4EB2-A20A-5F28AC28C7B3}">
      <dsp:nvSpPr>
        <dsp:cNvPr id="0" name=""/>
        <dsp:cNvSpPr/>
      </dsp:nvSpPr>
      <dsp:spPr>
        <a:xfrm>
          <a:off x="971285" y="1097156"/>
          <a:ext cx="7225241" cy="728824"/>
        </a:xfrm>
        <a:prstGeom prst="roundRect">
          <a:avLst>
            <a:gd name="adj" fmla="val 10000"/>
          </a:avLst>
        </a:prstGeom>
        <a:solidFill>
          <a:srgbClr val="673A8F"/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chemeClr val="bg1"/>
              </a:solidFill>
            </a:rPr>
            <a:t>Go to </a:t>
          </a:r>
          <a:r>
            <a:rPr lang="en-GB" sz="2800" b="1" kern="1200" dirty="0">
              <a:solidFill>
                <a:srgbClr val="FECA25"/>
              </a:solidFill>
            </a:rPr>
            <a:t>www.eplacementscotland.com</a:t>
          </a:r>
        </a:p>
      </dsp:txBody>
      <dsp:txXfrm>
        <a:off x="992632" y="1118503"/>
        <a:ext cx="7182547" cy="686130"/>
      </dsp:txXfrm>
    </dsp:sp>
    <dsp:sp modelId="{66870947-AA7E-4283-8C96-460B2CA400E7}">
      <dsp:nvSpPr>
        <dsp:cNvPr id="0" name=""/>
        <dsp:cNvSpPr/>
      </dsp:nvSpPr>
      <dsp:spPr>
        <a:xfrm rot="5400000">
          <a:off x="4447251" y="1844201"/>
          <a:ext cx="273309" cy="327970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rgbClr val="673A8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 rot="-5400000">
        <a:off x="4485515" y="1871532"/>
        <a:ext cx="196782" cy="191316"/>
      </dsp:txXfrm>
    </dsp:sp>
    <dsp:sp modelId="{4033F66A-6CE7-42C0-8162-3D11674F8590}">
      <dsp:nvSpPr>
        <dsp:cNvPr id="0" name=""/>
        <dsp:cNvSpPr/>
      </dsp:nvSpPr>
      <dsp:spPr>
        <a:xfrm>
          <a:off x="971285" y="2190392"/>
          <a:ext cx="7225241" cy="728824"/>
        </a:xfrm>
        <a:prstGeom prst="roundRect">
          <a:avLst>
            <a:gd name="adj" fmla="val 10000"/>
          </a:avLst>
        </a:prstGeom>
        <a:solidFill>
          <a:srgbClr val="673A8F"/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chemeClr val="bg1"/>
              </a:solidFill>
            </a:rPr>
            <a:t>Complete Registration</a:t>
          </a:r>
        </a:p>
      </dsp:txBody>
      <dsp:txXfrm>
        <a:off x="992632" y="2211739"/>
        <a:ext cx="7182547" cy="686130"/>
      </dsp:txXfrm>
    </dsp:sp>
    <dsp:sp modelId="{5DEA35CB-C0EB-40FC-B602-B82DD21C70C1}">
      <dsp:nvSpPr>
        <dsp:cNvPr id="0" name=""/>
        <dsp:cNvSpPr/>
      </dsp:nvSpPr>
      <dsp:spPr>
        <a:xfrm rot="5400000">
          <a:off x="4447251" y="2937437"/>
          <a:ext cx="273309" cy="327970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rgbClr val="673A8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 rot="-5400000">
        <a:off x="4485515" y="2964768"/>
        <a:ext cx="196782" cy="191316"/>
      </dsp:txXfrm>
    </dsp:sp>
    <dsp:sp modelId="{26FD73C0-684B-4138-9242-4C74EDF1C07F}">
      <dsp:nvSpPr>
        <dsp:cNvPr id="0" name=""/>
        <dsp:cNvSpPr/>
      </dsp:nvSpPr>
      <dsp:spPr>
        <a:xfrm>
          <a:off x="971285" y="3283628"/>
          <a:ext cx="7225241" cy="728824"/>
        </a:xfrm>
        <a:prstGeom prst="roundRect">
          <a:avLst>
            <a:gd name="adj" fmla="val 10000"/>
          </a:avLst>
        </a:prstGeom>
        <a:solidFill>
          <a:srgbClr val="673A8F"/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chemeClr val="bg1"/>
              </a:solidFill>
            </a:rPr>
            <a:t>Search and Apply for Vacancies</a:t>
          </a:r>
        </a:p>
      </dsp:txBody>
      <dsp:txXfrm>
        <a:off x="992632" y="3304975"/>
        <a:ext cx="7182547" cy="6861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4635F-5159-4FBB-9CE6-3104F73DAF13}">
      <dsp:nvSpPr>
        <dsp:cNvPr id="0" name=""/>
        <dsp:cNvSpPr/>
      </dsp:nvSpPr>
      <dsp:spPr>
        <a:xfrm rot="10800000">
          <a:off x="1331949" y="370"/>
          <a:ext cx="4405981" cy="88868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887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@</a:t>
          </a:r>
          <a:r>
            <a:rPr lang="en-GB" sz="2800" kern="1200" dirty="0" err="1"/>
            <a:t>eplacementscot</a:t>
          </a:r>
          <a:endParaRPr lang="en-GB" sz="2800" kern="1200" dirty="0"/>
        </a:p>
      </dsp:txBody>
      <dsp:txXfrm rot="10800000">
        <a:off x="1554121" y="370"/>
        <a:ext cx="4183809" cy="888688"/>
      </dsp:txXfrm>
    </dsp:sp>
    <dsp:sp modelId="{EC0D5663-BF58-4BF3-957A-89789277DFB8}">
      <dsp:nvSpPr>
        <dsp:cNvPr id="0" name=""/>
        <dsp:cNvSpPr/>
      </dsp:nvSpPr>
      <dsp:spPr>
        <a:xfrm>
          <a:off x="887605" y="370"/>
          <a:ext cx="888688" cy="888688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E9530-015B-4F1A-892B-59322B48D19F}">
      <dsp:nvSpPr>
        <dsp:cNvPr id="0" name=""/>
        <dsp:cNvSpPr/>
      </dsp:nvSpPr>
      <dsp:spPr>
        <a:xfrm rot="10800000">
          <a:off x="1331949" y="1154340"/>
          <a:ext cx="4405981" cy="88868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887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/</a:t>
          </a:r>
          <a:r>
            <a:rPr lang="en-GB" sz="2800" kern="1200" dirty="0" err="1"/>
            <a:t>eplacementscot</a:t>
          </a:r>
          <a:endParaRPr lang="en-GB" sz="2800" kern="1200" dirty="0"/>
        </a:p>
      </dsp:txBody>
      <dsp:txXfrm rot="10800000">
        <a:off x="1554121" y="1154340"/>
        <a:ext cx="4183809" cy="888688"/>
      </dsp:txXfrm>
    </dsp:sp>
    <dsp:sp modelId="{4C892936-B6F6-43AA-86BE-FFD89D446DD6}">
      <dsp:nvSpPr>
        <dsp:cNvPr id="0" name=""/>
        <dsp:cNvSpPr/>
      </dsp:nvSpPr>
      <dsp:spPr>
        <a:xfrm>
          <a:off x="887605" y="1154340"/>
          <a:ext cx="888688" cy="888688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45697B-AF9C-41B8-92D8-885C4E265A04}">
      <dsp:nvSpPr>
        <dsp:cNvPr id="0" name=""/>
        <dsp:cNvSpPr/>
      </dsp:nvSpPr>
      <dsp:spPr>
        <a:xfrm rot="10800000">
          <a:off x="1331949" y="2308309"/>
          <a:ext cx="4405981" cy="88868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887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err="1"/>
            <a:t>eplacementscot</a:t>
          </a:r>
          <a:endParaRPr lang="en-GB" sz="2800" kern="1200" dirty="0"/>
        </a:p>
      </dsp:txBody>
      <dsp:txXfrm rot="10800000">
        <a:off x="1554121" y="2308309"/>
        <a:ext cx="4183809" cy="888688"/>
      </dsp:txXfrm>
    </dsp:sp>
    <dsp:sp modelId="{2E858412-7937-418E-8182-6B5829457FE9}">
      <dsp:nvSpPr>
        <dsp:cNvPr id="0" name=""/>
        <dsp:cNvSpPr/>
      </dsp:nvSpPr>
      <dsp:spPr>
        <a:xfrm>
          <a:off x="887605" y="2308309"/>
          <a:ext cx="888688" cy="888688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780C5-0541-4019-8E6D-DBD1ACC451F0}">
      <dsp:nvSpPr>
        <dsp:cNvPr id="0" name=""/>
        <dsp:cNvSpPr/>
      </dsp:nvSpPr>
      <dsp:spPr>
        <a:xfrm rot="10800000">
          <a:off x="1331949" y="3462278"/>
          <a:ext cx="4405981" cy="88868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887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e-Placement Scotland</a:t>
          </a:r>
        </a:p>
      </dsp:txBody>
      <dsp:txXfrm rot="10800000">
        <a:off x="1554121" y="3462278"/>
        <a:ext cx="4183809" cy="888688"/>
      </dsp:txXfrm>
    </dsp:sp>
    <dsp:sp modelId="{B1CF0706-9A72-4597-969E-E62A18F1E49C}">
      <dsp:nvSpPr>
        <dsp:cNvPr id="0" name=""/>
        <dsp:cNvSpPr/>
      </dsp:nvSpPr>
      <dsp:spPr>
        <a:xfrm>
          <a:off x="887605" y="3462278"/>
          <a:ext cx="888688" cy="888688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rgbClr val="673A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225DA-FD19-9946-9AE9-1A5EC8C6D07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00BA8-AD24-B545-8B19-66BF5EDF8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90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00BA8-AD24-B545-8B19-66BF5EDF8D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6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700BA8-AD24-B545-8B19-66BF5EDF8DF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2849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00BA8-AD24-B545-8B19-66BF5EDF8DF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42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9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16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352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8638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353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9713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2757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9825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4386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8930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292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317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48131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1685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192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44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09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59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4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85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49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63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46AB-9C28-48F8-AA04-7F29F3F5CF4B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DC8ED-61DA-489A-A04C-1375FA0C6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64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46AB-9C28-48F8-AA04-7F29F3F5CF4B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12/04/2023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DC8ED-61DA-489A-A04C-1375FA0C6BB4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808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cot/publications/scottish-technology-ecosystem-review-towards-tipping-point/pages/1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placementscotland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eopleinsight.co.uk/how-can-we-define-organisational-cultur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kyscanne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n.wikipedia.org/wiki/FanDue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otlandis.com/digitaltech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67339" y="2365646"/>
            <a:ext cx="4685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Organisational Culture in a Tech </a:t>
            </a:r>
            <a:r>
              <a:rPr lang="en-GB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Startup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Scotland</a:t>
            </a:r>
          </a:p>
        </p:txBody>
      </p:sp>
    </p:spTree>
    <p:extLst>
      <p:ext uri="{BB962C8B-B14F-4D97-AF65-F5344CB8AC3E}">
        <p14:creationId xmlns:p14="http://schemas.microsoft.com/office/powerpoint/2010/main" val="2391001610"/>
      </p:ext>
    </p:extLst>
  </p:cSld>
  <p:clrMapOvr>
    <a:masterClrMapping/>
  </p:clrMapOvr>
  <p:extLst>
    <p:ext uri="{E180D4A7-C9FB-4DFB-919C-405C955672EB}">
      <p14:showEvtLst xmlns:p14="http://schemas.microsoft.com/office/powerpoint/2010/main">
        <p14:playEvt time="145" objId="2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Examples of Tech Entrepreneurship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Using RFID tags to track cattle to minimise lost animals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Using AI to create sales phone calls for business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Using sensors to monitor pollution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Tracking trains and railway infrastructure to improve maintenance costs and safety by reducing failures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Selling clothes via an online marketplace and minimising wastage through return of sales.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Using drones to plant trees automatically using digital mapping</a:t>
            </a:r>
          </a:p>
        </p:txBody>
      </p:sp>
    </p:spTree>
    <p:extLst>
      <p:ext uri="{BB962C8B-B14F-4D97-AF65-F5344CB8AC3E}">
        <p14:creationId xmlns:p14="http://schemas.microsoft.com/office/powerpoint/2010/main" val="758297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Tech Ecosystem in Scotland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/>
          </a:bodyPr>
          <a:lstStyle/>
          <a:p>
            <a:r>
              <a:rPr lang="en-GB" dirty="0">
                <a:latin typeface="Garamond" panose="02020404030301010803" pitchFamily="18" charset="0"/>
              </a:rPr>
              <a:t>Scottish Government Scottish Tech Ecosystem Review (STER) (reported in 2020)</a:t>
            </a:r>
          </a:p>
          <a:p>
            <a:r>
              <a:rPr lang="en-GB" dirty="0">
                <a:latin typeface="Garamond" panose="02020404030301010803" pitchFamily="18" charset="0"/>
              </a:rPr>
              <a:t>STER aims to vastly increase the rate of tech entrepreneurial activity and associated wider economic impacts</a:t>
            </a:r>
          </a:p>
          <a:p>
            <a:r>
              <a:rPr lang="en-GB" dirty="0">
                <a:latin typeface="Garamond" panose="02020404030301010803" pitchFamily="18" charset="0"/>
              </a:rPr>
              <a:t>Progress: </a:t>
            </a:r>
            <a:r>
              <a:rPr lang="en-GB" dirty="0">
                <a:latin typeface="Garamond" panose="02020404030301010803" pitchFamily="18" charset="0"/>
                <a:hlinkClick r:id="rId3"/>
              </a:rPr>
              <a:t>https://www.gov.scot/publications/scottish-technology-ecosystem-review-towards-tipping-point/pages/1/</a:t>
            </a:r>
            <a:r>
              <a:rPr lang="en-GB" dirty="0">
                <a:latin typeface="Garamond" panose="020204040303010108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0314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618719"/>
            <a:ext cx="8543925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Internships as part of the tech ecosystem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847" y="2083148"/>
            <a:ext cx="8541116" cy="4034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Skills Development Scotland/ Scottish Government working with e-Placement Scotland and the tech scalar community to identify paid placement opportunities across Scotland.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809657-0F10-9DE5-B186-DB21C123F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165" y="4100279"/>
            <a:ext cx="2657475" cy="17240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7F273E-0F68-7A13-41E7-A4F9CE975F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8513" y="4100279"/>
            <a:ext cx="6478400" cy="121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14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STER placements/ internships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557997"/>
            <a:ext cx="8942464" cy="44413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 Why start a tech company in Scotland?</a:t>
            </a:r>
          </a:p>
          <a:p>
            <a:r>
              <a:rPr lang="en-GB" dirty="0">
                <a:latin typeface="Garamond" panose="02020404030301010803" pitchFamily="18" charset="0"/>
              </a:rPr>
              <a:t>Access to skilled staff (“talent”)</a:t>
            </a:r>
          </a:p>
          <a:p>
            <a:r>
              <a:rPr lang="en-GB" dirty="0">
                <a:latin typeface="Garamond" panose="02020404030301010803" pitchFamily="18" charset="0"/>
              </a:rPr>
              <a:t>Scotland has over 13 further education colleges and 19 universities </a:t>
            </a:r>
          </a:p>
          <a:p>
            <a:r>
              <a:rPr lang="en-GB" dirty="0">
                <a:latin typeface="Garamond" panose="02020404030301010803" pitchFamily="18" charset="0"/>
              </a:rPr>
              <a:t>Offering a paid placement or internship is a great way for a </a:t>
            </a:r>
            <a:r>
              <a:rPr lang="en-GB" dirty="0" err="1">
                <a:latin typeface="Garamond" panose="02020404030301010803" pitchFamily="18" charset="0"/>
              </a:rPr>
              <a:t>startup</a:t>
            </a:r>
            <a:r>
              <a:rPr lang="en-GB" dirty="0">
                <a:latin typeface="Garamond" panose="02020404030301010803" pitchFamily="18" charset="0"/>
              </a:rPr>
              <a:t> to</a:t>
            </a:r>
          </a:p>
          <a:p>
            <a:pPr lvl="1"/>
            <a:r>
              <a:rPr lang="en-GB" dirty="0">
                <a:latin typeface="Garamond" panose="02020404030301010803" pitchFamily="18" charset="0"/>
              </a:rPr>
              <a:t>Bring in new skills/ new technologies</a:t>
            </a:r>
          </a:p>
          <a:p>
            <a:pPr lvl="1"/>
            <a:r>
              <a:rPr lang="en-GB" dirty="0">
                <a:latin typeface="Garamond" panose="02020404030301010803" pitchFamily="18" charset="0"/>
              </a:rPr>
              <a:t>Offer relevant work experience and benefit from skilled graduates with work experience</a:t>
            </a:r>
          </a:p>
          <a:p>
            <a:pPr lvl="1"/>
            <a:r>
              <a:rPr lang="en-GB" dirty="0">
                <a:latin typeface="Garamond" panose="02020404030301010803" pitchFamily="18" charset="0"/>
              </a:rPr>
              <a:t>Mentor students to become graduate hires at a later date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905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Interested in a tech placement?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See e-Placement Scotland </a:t>
            </a:r>
            <a:r>
              <a:rPr lang="en-GB" dirty="0">
                <a:latin typeface="Garamond" panose="02020404030301010803" pitchFamily="18" charset="0"/>
                <a:hlinkClick r:id="rId3"/>
              </a:rPr>
              <a:t>https://www.e-placementscotland.com/</a:t>
            </a:r>
            <a:r>
              <a:rPr lang="en-GB" dirty="0">
                <a:latin typeface="Garamond" panose="02020404030301010803" pitchFamily="18" charset="0"/>
              </a:rPr>
              <a:t>  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1664243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093" y="317502"/>
            <a:ext cx="8543925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673A8F"/>
                </a:solidFill>
                <a:latin typeface="Garamond" panose="02020404030301010803" pitchFamily="18" charset="0"/>
              </a:rPr>
              <a:t>What do I need to do?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4ACF4C3-5D29-49D9-82E0-A2923AD1EA3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6573477"/>
              </p:ext>
            </p:extLst>
          </p:nvPr>
        </p:nvGraphicFramePr>
        <p:xfrm>
          <a:off x="369093" y="1752600"/>
          <a:ext cx="9167813" cy="4016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8426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2F7D779-B4A1-483C-85BD-A795164166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E2F7D779-B4A1-483C-85BD-A795164166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EACCF8D-2009-4425-8991-DC6F8C77D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4EACCF8D-2009-4425-8991-DC6F8C77DB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E12CC6D-F32D-4EB2-A20A-5F28AC28C7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AE12CC6D-F32D-4EB2-A20A-5F28AC28C7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6870947-AA7E-4283-8C96-460B2CA400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66870947-AA7E-4283-8C96-460B2CA400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033F66A-6CE7-42C0-8162-3D11674F85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graphicEl>
                                              <a:dgm id="{4033F66A-6CE7-42C0-8162-3D11674F85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DEA35CB-C0EB-40FC-B602-B82DD21C7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5DEA35CB-C0EB-40FC-B602-B82DD21C70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6FD73C0-684B-4138-9242-4C74EDF1C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graphicEl>
                                              <a:dgm id="{26FD73C0-684B-4138-9242-4C74EDF1C0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7" y="304742"/>
            <a:ext cx="8543925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673A8F"/>
                </a:solidFill>
              </a:rPr>
              <a:t>Keep in touch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4896216"/>
              </p:ext>
            </p:extLst>
          </p:nvPr>
        </p:nvGraphicFramePr>
        <p:xfrm>
          <a:off x="1640231" y="1526788"/>
          <a:ext cx="662553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7580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09370"/>
            <a:ext cx="8543925" cy="1325563"/>
          </a:xfrm>
        </p:spPr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What is organisational culture?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452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“Organisational culture comprises shared beliefs, expectations, language, customs, habits and attitudes of an organisation’s employees, as well as underlying values, norms and standards. </a:t>
            </a:r>
            <a:r>
              <a:rPr lang="en-GB" dirty="0">
                <a:latin typeface="Garamond" panose="02020404030301010803" pitchFamily="18" charset="0"/>
                <a:hlinkClick r:id="rId3"/>
              </a:rPr>
              <a:t>https://peopleinsight.co.uk/how-can-we-define-organisational-culture/</a:t>
            </a:r>
            <a:r>
              <a:rPr lang="en-GB" dirty="0">
                <a:latin typeface="Garamond" panose="02020404030301010803" pitchFamily="18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r>
              <a:rPr lang="en-GB" dirty="0">
                <a:latin typeface="Garamond" panose="02020404030301010803" pitchFamily="18" charset="0"/>
              </a:rPr>
              <a:t>Organisational/ workplace/ company culture is important because it affects how those who work at the company behave at work, including how to interact in teams and with customers</a:t>
            </a:r>
          </a:p>
        </p:txBody>
      </p:sp>
    </p:spTree>
    <p:extLst>
      <p:ext uri="{BB962C8B-B14F-4D97-AF65-F5344CB8AC3E}">
        <p14:creationId xmlns:p14="http://schemas.microsoft.com/office/powerpoint/2010/main" val="110168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Changing organisational cultures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452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For example, homeworking and hybrid working are now regarded as a normal part of organisational culture post Covid-19. Previously staff were expected to be present in the office during the working day. 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Amazon has grown exponentially during the pandemic due to technological innovation and scaling of delivery processes. This is a change in culture of how it delivers value to customers.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03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847" y="607820"/>
            <a:ext cx="8543925" cy="1325563"/>
          </a:xfrm>
        </p:spPr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Why is organisational culture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847" y="2215919"/>
            <a:ext cx="8541116" cy="4034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Understanding the culture within your placement organisation will help you ‘fit in’ – work well with your colleagues.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When you are looking for placements and doing your research, try to gain a sense of what the organisational culture is.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92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The Oxford dictionary defines entrepreneurship as “the activity of setting up a business or businesses, taking on financial risks in the hope of profit”.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r>
              <a:rPr lang="en-GB" dirty="0">
                <a:latin typeface="Garamond" panose="02020404030301010803" pitchFamily="18" charset="0"/>
              </a:rPr>
              <a:t>Entrepreneurs spot a gap in markets, or innovate new ways of doing things</a:t>
            </a:r>
          </a:p>
          <a:p>
            <a:r>
              <a:rPr lang="en-GB" dirty="0">
                <a:latin typeface="Garamond" panose="02020404030301010803" pitchFamily="18" charset="0"/>
              </a:rPr>
              <a:t>They have to manage risk in the hope of reward</a:t>
            </a:r>
          </a:p>
          <a:p>
            <a:r>
              <a:rPr lang="en-GB" dirty="0">
                <a:latin typeface="Garamond" panose="02020404030301010803" pitchFamily="18" charset="0"/>
              </a:rPr>
              <a:t>Many new businesses fail, but many entrepreneurs learn from failure and start again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1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Tech 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Tech entrepreneurship is a combination of technological advancements and entrepreneurial skills. 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High profile examples with recognisable entrepreneurs  include Facebook, Google and Amazon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Here in Scotland, the most valuable tech companies (started by entrepreneurs) :</a:t>
            </a:r>
          </a:p>
          <a:p>
            <a:r>
              <a:rPr lang="en-GB" dirty="0">
                <a:latin typeface="Garamond" panose="02020404030301010803" pitchFamily="18" charset="0"/>
              </a:rPr>
              <a:t>Skyscanner </a:t>
            </a:r>
            <a:r>
              <a:rPr lang="en-GB" dirty="0">
                <a:latin typeface="Garamond" panose="02020404030301010803" pitchFamily="18" charset="0"/>
                <a:hlinkClick r:id="rId3"/>
              </a:rPr>
              <a:t>https://en.wikipedia.org/wiki/Skyscanner</a:t>
            </a:r>
            <a:r>
              <a:rPr lang="en-GB" dirty="0">
                <a:latin typeface="Garamond" panose="02020404030301010803" pitchFamily="18" charset="0"/>
              </a:rPr>
              <a:t> </a:t>
            </a:r>
          </a:p>
          <a:p>
            <a:r>
              <a:rPr lang="en-GB" dirty="0" err="1">
                <a:latin typeface="Garamond" panose="02020404030301010803" pitchFamily="18" charset="0"/>
              </a:rPr>
              <a:t>Fanduel</a:t>
            </a:r>
            <a:r>
              <a:rPr lang="en-GB" dirty="0">
                <a:latin typeface="Garamond" panose="02020404030301010803" pitchFamily="18" charset="0"/>
              </a:rPr>
              <a:t> </a:t>
            </a:r>
            <a:r>
              <a:rPr lang="en-GB" dirty="0">
                <a:latin typeface="Garamond" panose="02020404030301010803" pitchFamily="18" charset="0"/>
                <a:hlinkClick r:id="rId4"/>
              </a:rPr>
              <a:t>https://en.wikipedia.org/wiki/FanDuel</a:t>
            </a:r>
            <a:r>
              <a:rPr lang="en-GB" dirty="0">
                <a:latin typeface="Garamond" panose="020204040303010108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369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610453"/>
            <a:ext cx="8543925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Some features of tech entrepreneurship company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847" y="2126709"/>
            <a:ext cx="8541116" cy="4034261"/>
          </a:xfrm>
        </p:spPr>
        <p:txBody>
          <a:bodyPr>
            <a:normAutofit/>
          </a:bodyPr>
          <a:lstStyle/>
          <a:p>
            <a:r>
              <a:rPr lang="en-GB" dirty="0">
                <a:latin typeface="Garamond" panose="02020404030301010803" pitchFamily="18" charset="0"/>
              </a:rPr>
              <a:t>Company culture may be emerging, and/or changing</a:t>
            </a:r>
          </a:p>
          <a:p>
            <a:r>
              <a:rPr lang="en-GB" dirty="0">
                <a:latin typeface="Garamond" panose="02020404030301010803" pitchFamily="18" charset="0"/>
              </a:rPr>
              <a:t>Fast paced – new platforms, new software, new technology</a:t>
            </a:r>
          </a:p>
          <a:p>
            <a:r>
              <a:rPr lang="en-GB" dirty="0">
                <a:latin typeface="Garamond" panose="02020404030301010803" pitchFamily="18" charset="0"/>
              </a:rPr>
              <a:t>Drive to be first to fill new market gap</a:t>
            </a:r>
          </a:p>
          <a:p>
            <a:r>
              <a:rPr lang="en-GB" dirty="0">
                <a:latin typeface="Garamond" panose="02020404030301010803" pitchFamily="18" charset="0"/>
              </a:rPr>
              <a:t>Founders may express what they value about their product/ service – and act on it and expect their employees to act in same way</a:t>
            </a:r>
          </a:p>
          <a:p>
            <a:r>
              <a:rPr lang="en-GB" dirty="0">
                <a:latin typeface="Garamond" panose="02020404030301010803" pitchFamily="18" charset="0"/>
              </a:rPr>
              <a:t>May be a culture where success is recognized and failure is allowed</a:t>
            </a:r>
          </a:p>
        </p:txBody>
      </p:sp>
    </p:spTree>
    <p:extLst>
      <p:ext uri="{BB962C8B-B14F-4D97-AF65-F5344CB8AC3E}">
        <p14:creationId xmlns:p14="http://schemas.microsoft.com/office/powerpoint/2010/main" val="2273677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Why are tech </a:t>
            </a:r>
            <a:r>
              <a:rPr lang="en-GB" b="1" dirty="0" err="1">
                <a:solidFill>
                  <a:srgbClr val="673A8F"/>
                </a:solidFill>
                <a:latin typeface="Garamond" panose="02020404030301010803" pitchFamily="18" charset="0"/>
              </a:rPr>
              <a:t>startups</a:t>
            </a:r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 important to Scotland?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/>
          </a:bodyPr>
          <a:lstStyle/>
          <a:p>
            <a:r>
              <a:rPr lang="en-GB" dirty="0" err="1">
                <a:latin typeface="Garamond" panose="02020404030301010803" pitchFamily="18" charset="0"/>
              </a:rPr>
              <a:t>Startups</a:t>
            </a:r>
            <a:r>
              <a:rPr lang="en-GB" dirty="0">
                <a:latin typeface="Garamond" panose="02020404030301010803" pitchFamily="18" charset="0"/>
              </a:rPr>
              <a:t> become scaleups become large and successful companies</a:t>
            </a:r>
          </a:p>
          <a:p>
            <a:r>
              <a:rPr lang="en-GB" dirty="0">
                <a:latin typeface="Garamond" panose="02020404030301010803" pitchFamily="18" charset="0"/>
              </a:rPr>
              <a:t>They are big employers in Scotland – they offer highly paid, interesting jobs</a:t>
            </a:r>
          </a:p>
          <a:p>
            <a:r>
              <a:rPr lang="en-GB" dirty="0">
                <a:latin typeface="Garamond" panose="02020404030301010803" pitchFamily="18" charset="0"/>
              </a:rPr>
              <a:t>Big taxpayers in Scotland – </a:t>
            </a:r>
            <a:r>
              <a:rPr lang="en-GB" dirty="0" err="1">
                <a:latin typeface="Garamond" panose="02020404030301010803" pitchFamily="18" charset="0"/>
              </a:rPr>
              <a:t>eg</a:t>
            </a:r>
            <a:r>
              <a:rPr lang="en-GB" dirty="0">
                <a:latin typeface="Garamond" panose="02020404030301010803" pitchFamily="18" charset="0"/>
              </a:rPr>
              <a:t> funding public services</a:t>
            </a:r>
          </a:p>
          <a:p>
            <a:r>
              <a:rPr lang="en-GB" dirty="0">
                <a:latin typeface="Garamond" panose="02020404030301010803" pitchFamily="18" charset="0"/>
              </a:rPr>
              <a:t>Attract inward investment to Scotland – other companies seek to replicate</a:t>
            </a:r>
          </a:p>
          <a:p>
            <a:r>
              <a:rPr lang="en-GB" dirty="0">
                <a:latin typeface="Garamond" panose="02020404030301010803" pitchFamily="18" charset="0"/>
              </a:rPr>
              <a:t>Can help solve societal problems – specific to Scotland</a:t>
            </a:r>
          </a:p>
        </p:txBody>
      </p:sp>
    </p:spTree>
    <p:extLst>
      <p:ext uri="{BB962C8B-B14F-4D97-AF65-F5344CB8AC3E}">
        <p14:creationId xmlns:p14="http://schemas.microsoft.com/office/powerpoint/2010/main" val="1910441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673A8F"/>
                </a:solidFill>
                <a:latin typeface="Garamond" panose="02020404030301010803" pitchFamily="18" charset="0"/>
              </a:rPr>
              <a:t>Scottish Tech 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8541116" cy="4034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>
                <a:latin typeface="Garamond" panose="02020404030301010803" pitchFamily="18" charset="0"/>
              </a:rPr>
              <a:t>ScotlandIS</a:t>
            </a:r>
            <a:r>
              <a:rPr lang="en-GB" dirty="0">
                <a:latin typeface="Garamond" panose="02020404030301010803" pitchFamily="18" charset="0"/>
              </a:rPr>
              <a:t> provides a listing here of Scottish tech award winners 2022 and nominations for 2023: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  <a:hlinkClick r:id="rId3"/>
              </a:rPr>
              <a:t>https://www.scotlandis.com/digitaltech/</a:t>
            </a:r>
            <a:r>
              <a:rPr lang="en-GB" dirty="0">
                <a:latin typeface="Garamond" panose="02020404030301010803" pitchFamily="18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AE3CE9-D082-3D08-FE3F-ECC906DBF7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7315" y="3842756"/>
            <a:ext cx="4154839" cy="233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0286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6.7|3.1|2.7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15FC73EE9D214E899B5BB6C6ED0987" ma:contentTypeVersion="12" ma:contentTypeDescription="Create a new document." ma:contentTypeScope="" ma:versionID="c8e27a153e62f8c99da311a4a2881f46">
  <xsd:schema xmlns:xsd="http://www.w3.org/2001/XMLSchema" xmlns:xs="http://www.w3.org/2001/XMLSchema" xmlns:p="http://schemas.microsoft.com/office/2006/metadata/properties" xmlns:ns2="6d53d2fe-8bbc-4d69-9528-6aa42ef85155" xmlns:ns3="de8f2e7e-a28a-4720-908b-b7701c252025" targetNamespace="http://schemas.microsoft.com/office/2006/metadata/properties" ma:root="true" ma:fieldsID="ea8eac9843612fa628e3f9e4a0faa67a" ns2:_="" ns3:_="">
    <xsd:import namespace="6d53d2fe-8bbc-4d69-9528-6aa42ef85155"/>
    <xsd:import namespace="de8f2e7e-a28a-4720-908b-b7701c2520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53d2fe-8bbc-4d69-9528-6aa42ef851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777a506-c0c1-4ec0-93f5-25eca8ea4a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8f2e7e-a28a-4720-908b-b7701c25202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cc0e8bc-95f2-4f03-904c-676cdab058d4}" ma:internalName="TaxCatchAll" ma:showField="CatchAllData" ma:web="de8f2e7e-a28a-4720-908b-b7701c2520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e8f2e7e-a28a-4720-908b-b7701c252025" xsi:nil="true"/>
    <lcf76f155ced4ddcb4097134ff3c332f xmlns="6d53d2fe-8bbc-4d69-9528-6aa42ef8515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9F90DB3-C978-4782-96C9-223204CA26B4}"/>
</file>

<file path=customXml/itemProps2.xml><?xml version="1.0" encoding="utf-8"?>
<ds:datastoreItem xmlns:ds="http://schemas.openxmlformats.org/officeDocument/2006/customXml" ds:itemID="{4A6AEB7C-0DA2-4738-91F9-7729B43E1854}"/>
</file>

<file path=customXml/itemProps3.xml><?xml version="1.0" encoding="utf-8"?>
<ds:datastoreItem xmlns:ds="http://schemas.openxmlformats.org/officeDocument/2006/customXml" ds:itemID="{E08C65E3-ADCB-4945-BE34-BD363DBFB79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5327</TotalTime>
  <Words>726</Words>
  <Application>Microsoft Office PowerPoint</Application>
  <PresentationFormat>A4 Paper (210x297 mm)</PresentationFormat>
  <Paragraphs>80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Garamond</vt:lpstr>
      <vt:lpstr>Times New Roman</vt:lpstr>
      <vt:lpstr>Office Theme</vt:lpstr>
      <vt:lpstr>1_Office Theme</vt:lpstr>
      <vt:lpstr>PowerPoint Presentation</vt:lpstr>
      <vt:lpstr>What is organisational culture?</vt:lpstr>
      <vt:lpstr>Changing organisational cultures</vt:lpstr>
      <vt:lpstr>Why is organisational culture important?</vt:lpstr>
      <vt:lpstr>Entrepreneurship</vt:lpstr>
      <vt:lpstr>Tech entrepreneurship</vt:lpstr>
      <vt:lpstr>Some features of tech entrepreneurship company culture</vt:lpstr>
      <vt:lpstr>Why are tech startups important to Scotland?</vt:lpstr>
      <vt:lpstr>Scottish Tech Entrepreneurship</vt:lpstr>
      <vt:lpstr>Examples of Tech Entrepreneurship Solutions</vt:lpstr>
      <vt:lpstr>Tech Ecosystem in Scotland</vt:lpstr>
      <vt:lpstr>Internships as part of the tech ecosystem</vt:lpstr>
      <vt:lpstr>STER placements/ internships</vt:lpstr>
      <vt:lpstr>Interested in a tech placement?</vt:lpstr>
      <vt:lpstr>What do I need to do?</vt:lpstr>
      <vt:lpstr>Keep in touch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Hendry</dc:creator>
  <cp:lastModifiedBy>Smith, Sally</cp:lastModifiedBy>
  <cp:revision>125</cp:revision>
  <dcterms:created xsi:type="dcterms:W3CDTF">2014-09-03T19:05:04Z</dcterms:created>
  <dcterms:modified xsi:type="dcterms:W3CDTF">2023-04-12T07:56:05Z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0x0101000F15FC73EE9D214E899B5BB6C6ED0987</vt:lpwstr>
  </property>
</Properties>
</file>